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04" r:id="rId1"/>
  </p:sldMasterIdLst>
  <p:handoutMasterIdLst>
    <p:handoutMasterId r:id="rId25"/>
  </p:handoutMasterIdLst>
  <p:sldIdLst>
    <p:sldId id="256" r:id="rId2"/>
    <p:sldId id="257" r:id="rId3"/>
    <p:sldId id="258" r:id="rId4"/>
    <p:sldId id="267" r:id="rId5"/>
    <p:sldId id="268" r:id="rId6"/>
    <p:sldId id="259" r:id="rId7"/>
    <p:sldId id="261" r:id="rId8"/>
    <p:sldId id="262" r:id="rId9"/>
    <p:sldId id="269" r:id="rId10"/>
    <p:sldId id="270" r:id="rId11"/>
    <p:sldId id="271" r:id="rId12"/>
    <p:sldId id="263" r:id="rId13"/>
    <p:sldId id="272" r:id="rId14"/>
    <p:sldId id="273" r:id="rId15"/>
    <p:sldId id="274" r:id="rId16"/>
    <p:sldId id="264" r:id="rId17"/>
    <p:sldId id="266" r:id="rId18"/>
    <p:sldId id="265" r:id="rId19"/>
    <p:sldId id="275" r:id="rId20"/>
    <p:sldId id="276" r:id="rId21"/>
    <p:sldId id="277" r:id="rId22"/>
    <p:sldId id="278" r:id="rId23"/>
    <p:sldId id="279" r:id="rId24"/>
  </p:sldIdLst>
  <p:sldSz cx="9144000" cy="6858000" type="screen4x3"/>
  <p:notesSz cx="6858000" cy="9947275"/>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بلا نمط، شبكة جدول">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14" autoAdjust="0"/>
    <p:restoredTop sz="94599" autoAdjust="0"/>
  </p:normalViewPr>
  <p:slideViewPr>
    <p:cSldViewPr>
      <p:cViewPr varScale="1">
        <p:scale>
          <a:sx n="80" d="100"/>
          <a:sy n="80" d="100"/>
        </p:scale>
        <p:origin x="1110" y="96"/>
      </p:cViewPr>
      <p:guideLst>
        <p:guide orient="horz" pos="2160"/>
        <p:guide pos="2880"/>
      </p:guideLst>
    </p:cSldViewPr>
  </p:slideViewPr>
  <p:outlineViewPr>
    <p:cViewPr>
      <p:scale>
        <a:sx n="33" d="100"/>
        <a:sy n="33" d="100"/>
      </p:scale>
      <p:origin x="0" y="985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97364"/>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sz="quarter" idx="1"/>
          </p:nvPr>
        </p:nvSpPr>
        <p:spPr>
          <a:xfrm>
            <a:off x="1588" y="0"/>
            <a:ext cx="2971800" cy="497364"/>
          </a:xfrm>
          <a:prstGeom prst="rect">
            <a:avLst/>
          </a:prstGeom>
        </p:spPr>
        <p:txBody>
          <a:bodyPr vert="horz" lIns="91440" tIns="45720" rIns="91440" bIns="45720" rtlCol="1"/>
          <a:lstStyle>
            <a:lvl1pPr algn="l">
              <a:defRPr sz="1200"/>
            </a:lvl1pPr>
          </a:lstStyle>
          <a:p>
            <a:fld id="{4D0B3617-1466-40E2-A531-E05798B606D9}" type="datetimeFigureOut">
              <a:rPr lang="ar-SA" smtClean="0"/>
              <a:t>30/11/1442</a:t>
            </a:fld>
            <a:endParaRPr lang="ar-SA"/>
          </a:p>
        </p:txBody>
      </p:sp>
      <p:sp>
        <p:nvSpPr>
          <p:cNvPr id="4" name="عنصر نائب للتذييل 3"/>
          <p:cNvSpPr>
            <a:spLocks noGrp="1"/>
          </p:cNvSpPr>
          <p:nvPr>
            <p:ph type="ftr" sz="quarter" idx="2"/>
          </p:nvPr>
        </p:nvSpPr>
        <p:spPr>
          <a:xfrm>
            <a:off x="3886200" y="9448185"/>
            <a:ext cx="2971800" cy="497364"/>
          </a:xfrm>
          <a:prstGeom prst="rect">
            <a:avLst/>
          </a:prstGeom>
        </p:spPr>
        <p:txBody>
          <a:bodyPr vert="horz" lIns="91440" tIns="45720" rIns="91440" bIns="45720" rtlCol="1" anchor="b"/>
          <a:lstStyle>
            <a:lvl1pPr algn="r">
              <a:defRPr sz="1200"/>
            </a:lvl1pPr>
          </a:lstStyle>
          <a:p>
            <a:endParaRPr lang="ar-SA"/>
          </a:p>
        </p:txBody>
      </p:sp>
      <p:sp>
        <p:nvSpPr>
          <p:cNvPr id="5" name="عنصر نائب لرقم الشريحة 4"/>
          <p:cNvSpPr>
            <a:spLocks noGrp="1"/>
          </p:cNvSpPr>
          <p:nvPr>
            <p:ph type="sldNum" sz="quarter" idx="3"/>
          </p:nvPr>
        </p:nvSpPr>
        <p:spPr>
          <a:xfrm>
            <a:off x="1588" y="9448185"/>
            <a:ext cx="2971800" cy="497364"/>
          </a:xfrm>
          <a:prstGeom prst="rect">
            <a:avLst/>
          </a:prstGeom>
        </p:spPr>
        <p:txBody>
          <a:bodyPr vert="horz" lIns="91440" tIns="45720" rIns="91440" bIns="45720" rtlCol="1" anchor="b"/>
          <a:lstStyle>
            <a:lvl1pPr algn="l">
              <a:defRPr sz="1200"/>
            </a:lvl1pPr>
          </a:lstStyle>
          <a:p>
            <a:fld id="{C31C5E24-E2CF-4639-B7B8-D3BD21BB0A3C}" type="slidenum">
              <a:rPr lang="ar-SA" smtClean="0"/>
              <a:t>‹#›</a:t>
            </a:fld>
            <a:endParaRPr lang="ar-SA"/>
          </a:p>
        </p:txBody>
      </p:sp>
    </p:spTree>
    <p:extLst>
      <p:ext uri="{BB962C8B-B14F-4D97-AF65-F5344CB8AC3E}">
        <p14:creationId xmlns:p14="http://schemas.microsoft.com/office/powerpoint/2010/main" val="143445372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5" name="مستطيل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مستطيل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عنوان فرعي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a:t>انقر لتحرير نمط العنوان الثانوي الرئيسي</a:t>
            </a:r>
            <a:endParaRPr kumimoji="0" lang="en-US"/>
          </a:p>
        </p:txBody>
      </p:sp>
      <p:sp>
        <p:nvSpPr>
          <p:cNvPr id="28" name="عنصر نائب للتاريخ 27"/>
          <p:cNvSpPr>
            <a:spLocks noGrp="1"/>
          </p:cNvSpPr>
          <p:nvPr>
            <p:ph type="dt" sz="half" idx="10"/>
          </p:nvPr>
        </p:nvSpPr>
        <p:spPr/>
        <p:txBody>
          <a:bodyPr/>
          <a:lstStyle/>
          <a:p>
            <a:fld id="{0457EBC9-74BF-429F-996B-9750F4B0D048}" type="datetimeFigureOut">
              <a:rPr lang="ar-SA" smtClean="0"/>
              <a:t>30/11/1442</a:t>
            </a:fld>
            <a:endParaRPr lang="ar-SA" dirty="0"/>
          </a:p>
        </p:txBody>
      </p:sp>
      <p:sp>
        <p:nvSpPr>
          <p:cNvPr id="17" name="عنصر نائب للتذييل 16"/>
          <p:cNvSpPr>
            <a:spLocks noGrp="1"/>
          </p:cNvSpPr>
          <p:nvPr>
            <p:ph type="ftr" sz="quarter" idx="11"/>
          </p:nvPr>
        </p:nvSpPr>
        <p:spPr/>
        <p:txBody>
          <a:bodyPr/>
          <a:lstStyle/>
          <a:p>
            <a:endParaRPr lang="ar-SA" dirty="0"/>
          </a:p>
        </p:txBody>
      </p:sp>
      <p:sp>
        <p:nvSpPr>
          <p:cNvPr id="7" name="رابط مستقيم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مستطيل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شكل بيضاوي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شكل بيضاوي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عنصر نائب لرقم الشريحة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62CDD86-CBB3-49DC-BE76-0FEE28704C8C}" type="slidenum">
              <a:rPr lang="ar-SA" smtClean="0"/>
              <a:t>‹#›</a:t>
            </a:fld>
            <a:endParaRPr lang="ar-SA" dirty="0"/>
          </a:p>
        </p:txBody>
      </p:sp>
      <p:sp>
        <p:nvSpPr>
          <p:cNvPr id="8" name="عنوان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ar-SA"/>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0457EBC9-74BF-429F-996B-9750F4B0D048}" type="datetimeFigureOut">
              <a:rPr lang="ar-SA" smtClean="0"/>
              <a:t>30/11/1442</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962CDD86-CBB3-49DC-BE76-0FEE28704C8C}" type="slidenum">
              <a:rPr lang="ar-SA" smtClean="0"/>
              <a:t>‹#›</a:t>
            </a:fld>
            <a:endParaRPr lang="ar-SA"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7" name="مستطيل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مستطيل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مستطيل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مستطيل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مستطيل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مستطيل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رابط مستقيم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شكل بيضاوي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شكل بيضاوي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a:off x="6915912" y="3009901"/>
            <a:ext cx="457200" cy="441325"/>
          </a:xfrm>
        </p:spPr>
        <p:txBody>
          <a:bodyPr/>
          <a:lstStyle/>
          <a:p>
            <a:fld id="{962CDD86-CBB3-49DC-BE76-0FEE28704C8C}" type="slidenum">
              <a:rPr lang="ar-SA" smtClean="0"/>
              <a:t>‹#›</a:t>
            </a:fld>
            <a:endParaRPr lang="ar-SA" dirty="0"/>
          </a:p>
        </p:txBody>
      </p:sp>
      <p:sp>
        <p:nvSpPr>
          <p:cNvPr id="3" name="عنصر نائب للعنوان العمودي 2"/>
          <p:cNvSpPr>
            <a:spLocks noGrp="1"/>
          </p:cNvSpPr>
          <p:nvPr>
            <p:ph type="body" orient="vert" idx="1"/>
          </p:nvPr>
        </p:nvSpPr>
        <p:spPr>
          <a:xfrm>
            <a:off x="304800" y="304800"/>
            <a:ext cx="6553200" cy="5821366"/>
          </a:xfrm>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0457EBC9-74BF-429F-996B-9750F4B0D048}" type="datetimeFigureOut">
              <a:rPr lang="ar-SA" smtClean="0"/>
              <a:t>30/11/1442</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2" name="عنوان عمودي 1"/>
          <p:cNvSpPr>
            <a:spLocks noGrp="1"/>
          </p:cNvSpPr>
          <p:nvPr>
            <p:ph type="title" orient="vert"/>
          </p:nvPr>
        </p:nvSpPr>
        <p:spPr>
          <a:xfrm>
            <a:off x="7391400" y="304801"/>
            <a:ext cx="1447800" cy="5851525"/>
          </a:xfrm>
        </p:spPr>
        <p:txBody>
          <a:bodyPr vert="eaVert"/>
          <a:lstStyle/>
          <a:p>
            <a:r>
              <a:rPr kumimoji="0" lang="ar-SA"/>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ar-SA"/>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A654001-9003-46BE-B249-C8C183CEF9F1}" type="slidenum">
              <a:rPr lang="ar-SA"/>
              <a:pPr>
                <a:defRPr/>
              </a:pPr>
              <a:t>‹#›</a:t>
            </a:fld>
            <a:endParaRPr lang="en-US"/>
          </a:p>
        </p:txBody>
      </p:sp>
    </p:spTree>
    <p:extLst>
      <p:ext uri="{BB962C8B-B14F-4D97-AF65-F5344CB8AC3E}">
        <p14:creationId xmlns:p14="http://schemas.microsoft.com/office/powerpoint/2010/main" val="25547303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3EAC1BD-ACBE-462B-BE7F-3ED451B3AE99}" type="slidenum">
              <a:rPr lang="ar-SA"/>
              <a:pPr>
                <a:defRPr/>
              </a:pPr>
              <a:t>‹#›</a:t>
            </a:fld>
            <a:endParaRPr lang="en-US"/>
          </a:p>
        </p:txBody>
      </p:sp>
    </p:spTree>
    <p:extLst>
      <p:ext uri="{BB962C8B-B14F-4D97-AF65-F5344CB8AC3E}">
        <p14:creationId xmlns:p14="http://schemas.microsoft.com/office/powerpoint/2010/main" val="3359256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solidFill>
                  <a:schemeClr val="accent3">
                    <a:shade val="75000"/>
                  </a:schemeClr>
                </a:solidFill>
              </a:defRPr>
            </a:lvl1pPr>
          </a:lstStyle>
          <a:p>
            <a:r>
              <a:rPr kumimoji="0" lang="ar-SA"/>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0457EBC9-74BF-429F-996B-9750F4B0D048}" type="datetimeFigureOut">
              <a:rPr lang="ar-SA" smtClean="0"/>
              <a:t>30/11/1442</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a:xfrm>
            <a:off x="4361688" y="1026372"/>
            <a:ext cx="457200" cy="441325"/>
          </a:xfrm>
        </p:spPr>
        <p:txBody>
          <a:bodyPr/>
          <a:lstStyle/>
          <a:p>
            <a:fld id="{962CDD86-CBB3-49DC-BE76-0FEE28704C8C}" type="slidenum">
              <a:rPr lang="ar-SA" smtClean="0"/>
              <a:t>‹#›</a:t>
            </a:fld>
            <a:endParaRPr lang="ar-SA" dirty="0"/>
          </a:p>
        </p:txBody>
      </p:sp>
      <p:sp>
        <p:nvSpPr>
          <p:cNvPr id="8" name="عنصر نائب للمحتوى 7"/>
          <p:cNvSpPr>
            <a:spLocks noGrp="1"/>
          </p:cNvSpPr>
          <p:nvPr>
            <p:ph sz="quarter" idx="1"/>
          </p:nvPr>
        </p:nvSpPr>
        <p:spPr>
          <a:xfrm>
            <a:off x="301752" y="1527048"/>
            <a:ext cx="8503920" cy="4572000"/>
          </a:xfrm>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17" name="مستطيل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مستطيل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مستطيل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عنصر نائب للنص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a:t>انقر لتحرير أنماط النص الرئيسي</a:t>
            </a:r>
          </a:p>
        </p:txBody>
      </p:sp>
      <p:sp>
        <p:nvSpPr>
          <p:cNvPr id="13" name="مستطيل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مستطيل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عنصر نائب للتذييل 4"/>
          <p:cNvSpPr>
            <a:spLocks noGrp="1"/>
          </p:cNvSpPr>
          <p:nvPr>
            <p:ph type="ftr" sz="quarter" idx="11"/>
          </p:nvPr>
        </p:nvSpPr>
        <p:spPr/>
        <p:txBody>
          <a:bodyPr/>
          <a:lstStyle/>
          <a:p>
            <a:endParaRPr lang="ar-SA" dirty="0"/>
          </a:p>
        </p:txBody>
      </p:sp>
      <p:sp>
        <p:nvSpPr>
          <p:cNvPr id="4" name="عنصر نائب للتاريخ 3"/>
          <p:cNvSpPr>
            <a:spLocks noGrp="1"/>
          </p:cNvSpPr>
          <p:nvPr>
            <p:ph type="dt" sz="half" idx="10"/>
          </p:nvPr>
        </p:nvSpPr>
        <p:spPr/>
        <p:txBody>
          <a:bodyPr/>
          <a:lstStyle/>
          <a:p>
            <a:fld id="{0457EBC9-74BF-429F-996B-9750F4B0D048}" type="datetimeFigureOut">
              <a:rPr lang="ar-SA" smtClean="0"/>
              <a:t>30/11/1442</a:t>
            </a:fld>
            <a:endParaRPr lang="ar-SA" dirty="0"/>
          </a:p>
        </p:txBody>
      </p:sp>
      <p:sp>
        <p:nvSpPr>
          <p:cNvPr id="8" name="رابط مستقيم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شكل بيضاوي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شكل بيضاوي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62CDD86-CBB3-49DC-BE76-0FEE28704C8C}" type="slidenum">
              <a:rPr lang="ar-SA" smtClean="0"/>
              <a:t>‹#›</a:t>
            </a:fld>
            <a:endParaRPr lang="ar-SA" dirty="0"/>
          </a:p>
        </p:txBody>
      </p:sp>
      <p:sp>
        <p:nvSpPr>
          <p:cNvPr id="2" name="عنوان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ar-SA"/>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301752" y="228600"/>
            <a:ext cx="8534400" cy="758952"/>
          </a:xfrm>
        </p:spPr>
        <p:txBody>
          <a:bodyPr/>
          <a:lstStyle/>
          <a:p>
            <a:r>
              <a:rPr kumimoji="0" lang="ar-SA"/>
              <a:t>انقر لتحرير نمط العنوان الرئيسي</a:t>
            </a:r>
            <a:endParaRPr kumimoji="0" lang="en-US"/>
          </a:p>
        </p:txBody>
      </p:sp>
      <p:sp>
        <p:nvSpPr>
          <p:cNvPr id="5" name="عنصر نائب للتاريخ 4"/>
          <p:cNvSpPr>
            <a:spLocks noGrp="1"/>
          </p:cNvSpPr>
          <p:nvPr>
            <p:ph type="dt" sz="half" idx="10"/>
          </p:nvPr>
        </p:nvSpPr>
        <p:spPr>
          <a:xfrm>
            <a:off x="5791200" y="6409944"/>
            <a:ext cx="3044952" cy="365760"/>
          </a:xfrm>
        </p:spPr>
        <p:txBody>
          <a:bodyPr/>
          <a:lstStyle/>
          <a:p>
            <a:fld id="{0457EBC9-74BF-429F-996B-9750F4B0D048}" type="datetimeFigureOut">
              <a:rPr lang="ar-SA" smtClean="0"/>
              <a:t>30/11/1442</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962CDD86-CBB3-49DC-BE76-0FEE28704C8C}" type="slidenum">
              <a:rPr lang="ar-SA" smtClean="0"/>
              <a:t>‹#›</a:t>
            </a:fld>
            <a:endParaRPr lang="ar-SA" dirty="0"/>
          </a:p>
        </p:txBody>
      </p:sp>
      <p:sp>
        <p:nvSpPr>
          <p:cNvPr id="8" name="رابط مستقيم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عنصر نائب للمحتوى 9"/>
          <p:cNvSpPr>
            <a:spLocks noGrp="1"/>
          </p:cNvSpPr>
          <p:nvPr>
            <p:ph sz="half" idx="1"/>
          </p:nvPr>
        </p:nvSpPr>
        <p:spPr>
          <a:xfrm>
            <a:off x="301752" y="1371600"/>
            <a:ext cx="4038600" cy="4681728"/>
          </a:xfrm>
        </p:spPr>
        <p:txBody>
          <a:bodyPr/>
          <a:lstStyle>
            <a:lvl1pPr>
              <a:defRPr sz="2500"/>
            </a:lvl1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12" name="عنصر نائب للمحتوى 11"/>
          <p:cNvSpPr>
            <a:spLocks noGrp="1"/>
          </p:cNvSpPr>
          <p:nvPr>
            <p:ph sz="half" idx="2"/>
          </p:nvPr>
        </p:nvSpPr>
        <p:spPr>
          <a:xfrm>
            <a:off x="4800600" y="1371600"/>
            <a:ext cx="4038600" cy="4681728"/>
          </a:xfrm>
        </p:spPr>
        <p:txBody>
          <a:bodyPr/>
          <a:lstStyle>
            <a:lvl1pPr>
              <a:defRPr sz="2500"/>
            </a:lvl1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مستطيل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مستطيل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مستطيل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مستطيل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مستطيل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عنصر نائب للنص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a:t>انقر لتحرير أنماط النص الرئيسي</a:t>
            </a:r>
          </a:p>
        </p:txBody>
      </p:sp>
      <p:sp>
        <p:nvSpPr>
          <p:cNvPr id="4" name="عنصر نائب للنص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ar-SA"/>
              <a:t>انقر لتحرير أنماط النص الرئيسي</a:t>
            </a:r>
          </a:p>
        </p:txBody>
      </p:sp>
      <p:sp>
        <p:nvSpPr>
          <p:cNvPr id="7" name="عنصر نائب للتاريخ 6"/>
          <p:cNvSpPr>
            <a:spLocks noGrp="1"/>
          </p:cNvSpPr>
          <p:nvPr>
            <p:ph type="dt" sz="half" idx="10"/>
          </p:nvPr>
        </p:nvSpPr>
        <p:spPr/>
        <p:txBody>
          <a:bodyPr/>
          <a:lstStyle/>
          <a:p>
            <a:fld id="{0457EBC9-74BF-429F-996B-9750F4B0D048}" type="datetimeFigureOut">
              <a:rPr lang="ar-SA" smtClean="0"/>
              <a:t>30/11/1442</a:t>
            </a:fld>
            <a:endParaRPr lang="ar-SA" dirty="0"/>
          </a:p>
        </p:txBody>
      </p:sp>
      <p:sp>
        <p:nvSpPr>
          <p:cNvPr id="8" name="عنصر نائب للتذييل 7"/>
          <p:cNvSpPr>
            <a:spLocks noGrp="1"/>
          </p:cNvSpPr>
          <p:nvPr>
            <p:ph type="ftr" sz="quarter" idx="11"/>
          </p:nvPr>
        </p:nvSpPr>
        <p:spPr>
          <a:xfrm>
            <a:off x="304800" y="6409944"/>
            <a:ext cx="3581400" cy="365760"/>
          </a:xfrm>
        </p:spPr>
        <p:txBody>
          <a:bodyPr/>
          <a:lstStyle/>
          <a:p>
            <a:endParaRPr lang="ar-SA" dirty="0"/>
          </a:p>
        </p:txBody>
      </p:sp>
      <p:sp>
        <p:nvSpPr>
          <p:cNvPr id="15" name="رابط مستقيم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عنصر نائب للمحتوى 23"/>
          <p:cNvSpPr>
            <a:spLocks noGrp="1"/>
          </p:cNvSpPr>
          <p:nvPr>
            <p:ph sz="quarter" idx="2"/>
          </p:nvPr>
        </p:nvSpPr>
        <p:spPr>
          <a:xfrm>
            <a:off x="301752" y="2471383"/>
            <a:ext cx="4041648" cy="3818404"/>
          </a:xfrm>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26" name="عنصر نائب للمحتوى 25"/>
          <p:cNvSpPr>
            <a:spLocks noGrp="1"/>
          </p:cNvSpPr>
          <p:nvPr>
            <p:ph sz="quarter" idx="4"/>
          </p:nvPr>
        </p:nvSpPr>
        <p:spPr>
          <a:xfrm>
            <a:off x="4800600" y="2471383"/>
            <a:ext cx="4038600" cy="3822192"/>
          </a:xfrm>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25" name="شكل بيضاوي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شكل بيضاوي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عنصر نائب لرقم الشريحة 8"/>
          <p:cNvSpPr>
            <a:spLocks noGrp="1"/>
          </p:cNvSpPr>
          <p:nvPr>
            <p:ph type="sldNum" sz="quarter" idx="12"/>
          </p:nvPr>
        </p:nvSpPr>
        <p:spPr>
          <a:xfrm>
            <a:off x="4343400" y="1042416"/>
            <a:ext cx="457200" cy="441325"/>
          </a:xfrm>
        </p:spPr>
        <p:txBody>
          <a:bodyPr/>
          <a:lstStyle>
            <a:lvl1pPr algn="ctr">
              <a:defRPr/>
            </a:lvl1pPr>
          </a:lstStyle>
          <a:p>
            <a:fld id="{962CDD86-CBB3-49DC-BE76-0FEE28704C8C}" type="slidenum">
              <a:rPr lang="ar-SA" smtClean="0"/>
              <a:t>‹#›</a:t>
            </a:fld>
            <a:endParaRPr lang="ar-SA" dirty="0"/>
          </a:p>
        </p:txBody>
      </p:sp>
      <p:sp>
        <p:nvSpPr>
          <p:cNvPr id="23" name="عنوان 22"/>
          <p:cNvSpPr>
            <a:spLocks noGrp="1"/>
          </p:cNvSpPr>
          <p:nvPr>
            <p:ph type="title"/>
          </p:nvPr>
        </p:nvSpPr>
        <p:spPr/>
        <p:txBody>
          <a:bodyPr rtlCol="0" anchor="b" anchorCtr="0"/>
          <a:lstStyle/>
          <a:p>
            <a:r>
              <a:rPr kumimoji="0" lang="ar-SA"/>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0457EBC9-74BF-429F-996B-9750F4B0D048}" type="datetimeFigureOut">
              <a:rPr lang="ar-SA" smtClean="0"/>
              <a:t>30/11/1442</a:t>
            </a:fld>
            <a:endParaRPr lang="ar-SA" dirty="0"/>
          </a:p>
        </p:txBody>
      </p:sp>
      <p:sp>
        <p:nvSpPr>
          <p:cNvPr id="4" name="عنصر نائب للتذييل 3"/>
          <p:cNvSpPr>
            <a:spLocks noGrp="1"/>
          </p:cNvSpPr>
          <p:nvPr>
            <p:ph type="ftr" sz="quarter" idx="11"/>
          </p:nvPr>
        </p:nvSpPr>
        <p:spPr/>
        <p:txBody>
          <a:bodyPr/>
          <a:lstStyle/>
          <a:p>
            <a:endParaRPr lang="ar-SA" dirty="0"/>
          </a:p>
        </p:txBody>
      </p:sp>
      <p:sp>
        <p:nvSpPr>
          <p:cNvPr id="5" name="عنصر نائب لرقم الشريحة 4"/>
          <p:cNvSpPr>
            <a:spLocks noGrp="1"/>
          </p:cNvSpPr>
          <p:nvPr>
            <p:ph type="sldNum" sz="quarter" idx="12"/>
          </p:nvPr>
        </p:nvSpPr>
        <p:spPr>
          <a:xfrm>
            <a:off x="4343400" y="1036020"/>
            <a:ext cx="457200" cy="441325"/>
          </a:xfrm>
        </p:spPr>
        <p:txBody>
          <a:bodyPr/>
          <a:lstStyle/>
          <a:p>
            <a:fld id="{962CDD86-CBB3-49DC-BE76-0FEE28704C8C}" type="slidenum">
              <a:rPr lang="ar-SA" smtClean="0"/>
              <a:t>‹#›</a:t>
            </a:fld>
            <a:endParaRPr lang="ar-S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7" name="مستطيل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مستطيل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مستطيل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مستطيل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مستطيل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مستطيل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عنصر نائب للتاريخ 1"/>
          <p:cNvSpPr>
            <a:spLocks noGrp="1"/>
          </p:cNvSpPr>
          <p:nvPr>
            <p:ph type="dt" sz="half" idx="10"/>
          </p:nvPr>
        </p:nvSpPr>
        <p:spPr/>
        <p:txBody>
          <a:bodyPr/>
          <a:lstStyle/>
          <a:p>
            <a:fld id="{0457EBC9-74BF-429F-996B-9750F4B0D048}" type="datetimeFigureOut">
              <a:rPr lang="ar-SA" smtClean="0"/>
              <a:t>30/11/1442</a:t>
            </a:fld>
            <a:endParaRPr lang="ar-SA" dirty="0"/>
          </a:p>
        </p:txBody>
      </p:sp>
      <p:sp>
        <p:nvSpPr>
          <p:cNvPr id="3" name="عنصر نائب للتذييل 2"/>
          <p:cNvSpPr>
            <a:spLocks noGrp="1"/>
          </p:cNvSpPr>
          <p:nvPr>
            <p:ph type="ftr" sz="quarter" idx="11"/>
          </p:nvPr>
        </p:nvSpPr>
        <p:spPr/>
        <p:txBody>
          <a:bodyPr/>
          <a:lstStyle/>
          <a:p>
            <a:endParaRPr lang="ar-SA" dirty="0"/>
          </a:p>
        </p:txBody>
      </p:sp>
      <p:sp>
        <p:nvSpPr>
          <p:cNvPr id="4" name="عنصر نائب لرقم الشريحة 3"/>
          <p:cNvSpPr>
            <a:spLocks noGrp="1"/>
          </p:cNvSpPr>
          <p:nvPr>
            <p:ph type="sldNum" sz="quarter" idx="12"/>
          </p:nvPr>
        </p:nvSpPr>
        <p:spPr>
          <a:xfrm>
            <a:off x="4267200" y="6324600"/>
            <a:ext cx="609600" cy="441324"/>
          </a:xfrm>
        </p:spPr>
        <p:txBody>
          <a:bodyPr/>
          <a:lstStyle>
            <a:lvl1pPr>
              <a:defRPr>
                <a:solidFill>
                  <a:srgbClr val="FFFFFF"/>
                </a:solidFill>
              </a:defRPr>
            </a:lvl1pPr>
          </a:lstStyle>
          <a:p>
            <a:fld id="{962CDD86-CBB3-49DC-BE76-0FEE28704C8C}" type="slidenum">
              <a:rPr lang="ar-SA" smtClean="0"/>
              <a:t>‹#›</a:t>
            </a:fld>
            <a:endParaRPr lang="ar-S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19" name="مستطيل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مستطيل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مستطيل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مستطيل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ar-SA"/>
              <a:t>انقر لتحرير نمط العنوان الرئيسي</a:t>
            </a:r>
            <a:endParaRPr kumimoji="0" lang="en-US"/>
          </a:p>
        </p:txBody>
      </p:sp>
      <p:sp>
        <p:nvSpPr>
          <p:cNvPr id="3" name="عنصر نائب للنص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ar-SA"/>
              <a:t>انقر لتحرير أنماط النص الرئيسي</a:t>
            </a:r>
          </a:p>
        </p:txBody>
      </p:sp>
      <p:sp>
        <p:nvSpPr>
          <p:cNvPr id="8" name="مستطيل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رابط مستقيم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عنصر نائب للمحتوى 19"/>
          <p:cNvSpPr>
            <a:spLocks noGrp="1"/>
          </p:cNvSpPr>
          <p:nvPr>
            <p:ph sz="quarter" idx="1"/>
          </p:nvPr>
        </p:nvSpPr>
        <p:spPr>
          <a:xfrm>
            <a:off x="3124200" y="685800"/>
            <a:ext cx="5638800" cy="5410200"/>
          </a:xfrm>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10" name="شكل بيضاوي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شكل بيضاوي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عنصر نائب لرقم الشريحة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962CDD86-CBB3-49DC-BE76-0FEE28704C8C}" type="slidenum">
              <a:rPr lang="ar-SA" smtClean="0"/>
              <a:t>‹#›</a:t>
            </a:fld>
            <a:endParaRPr lang="ar-SA" dirty="0"/>
          </a:p>
        </p:txBody>
      </p:sp>
      <p:sp>
        <p:nvSpPr>
          <p:cNvPr id="21" name="مستطيل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عنصر نائب للتاريخ 4"/>
          <p:cNvSpPr>
            <a:spLocks noGrp="1"/>
          </p:cNvSpPr>
          <p:nvPr>
            <p:ph type="dt" sz="half" idx="10"/>
          </p:nvPr>
        </p:nvSpPr>
        <p:spPr/>
        <p:txBody>
          <a:bodyPr/>
          <a:lstStyle/>
          <a:p>
            <a:fld id="{0457EBC9-74BF-429F-996B-9750F4B0D048}" type="datetimeFigureOut">
              <a:rPr lang="ar-SA" smtClean="0"/>
              <a:t>30/11/1442</a:t>
            </a:fld>
            <a:endParaRPr lang="ar-SA" dirty="0"/>
          </a:p>
        </p:txBody>
      </p:sp>
      <p:sp>
        <p:nvSpPr>
          <p:cNvPr id="6" name="عنصر نائب للتذييل 5"/>
          <p:cNvSpPr>
            <a:spLocks noGrp="1"/>
          </p:cNvSpPr>
          <p:nvPr>
            <p:ph type="ftr" sz="quarter" idx="11"/>
          </p:nvPr>
        </p:nvSpPr>
        <p:spPr>
          <a:xfrm>
            <a:off x="301752" y="6410848"/>
            <a:ext cx="3383280" cy="365760"/>
          </a:xfrm>
        </p:spPr>
        <p:txBody>
          <a:bodyPr/>
          <a:lstStyle/>
          <a:p>
            <a:endParaRPr lang="ar-SA"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1" name="رابط مستقيم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مستطيل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مستطيل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مستطيل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مستطيل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شكل بيضاوي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شكل بيضاوي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عنصر نائب لرقم الشريحة 6"/>
          <p:cNvSpPr>
            <a:spLocks noGrp="1"/>
          </p:cNvSpPr>
          <p:nvPr>
            <p:ph type="sldNum" sz="quarter" idx="12"/>
          </p:nvPr>
        </p:nvSpPr>
        <p:spPr>
          <a:xfrm>
            <a:off x="1371600" y="312738"/>
            <a:ext cx="457200" cy="441325"/>
          </a:xfrm>
        </p:spPr>
        <p:txBody>
          <a:bodyPr/>
          <a:lstStyle/>
          <a:p>
            <a:fld id="{962CDD86-CBB3-49DC-BE76-0FEE28704C8C}" type="slidenum">
              <a:rPr lang="ar-SA" smtClean="0"/>
              <a:t>‹#›</a:t>
            </a:fld>
            <a:endParaRPr lang="ar-SA" dirty="0"/>
          </a:p>
        </p:txBody>
      </p:sp>
      <p:sp>
        <p:nvSpPr>
          <p:cNvPr id="2" name="عنوان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ar-SA"/>
              <a:t>انقر لتحرير نمط العنوان الرئيسي</a:t>
            </a:r>
            <a:endParaRPr kumimoji="0" lang="en-US"/>
          </a:p>
        </p:txBody>
      </p:sp>
      <p:sp>
        <p:nvSpPr>
          <p:cNvPr id="3" name="عنصر نائب للصورة 2"/>
          <p:cNvSpPr>
            <a:spLocks noGrp="1"/>
          </p:cNvSpPr>
          <p:nvPr>
            <p:ph type="pic" idx="1"/>
          </p:nvPr>
        </p:nvSpPr>
        <p:spPr>
          <a:xfrm>
            <a:off x="3000375" y="609600"/>
            <a:ext cx="5867400" cy="4267200"/>
          </a:xfrm>
        </p:spPr>
        <p:txBody>
          <a:bodyPr/>
          <a:lstStyle>
            <a:lvl1pPr marL="0" indent="0">
              <a:buNone/>
              <a:defRPr sz="3200"/>
            </a:lvl1pPr>
          </a:lstStyle>
          <a:p>
            <a:r>
              <a:rPr kumimoji="0" lang="ar-SA"/>
              <a:t>انقر فوق الأيقونة لإضافة صورة</a:t>
            </a:r>
            <a:endParaRPr kumimoji="0" lang="en-US" dirty="0"/>
          </a:p>
        </p:txBody>
      </p:sp>
      <p:sp>
        <p:nvSpPr>
          <p:cNvPr id="4" name="عنصر نائب للنص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ar-SA"/>
              <a:t>انقر لتحرير أنماط النص الرئيسي</a:t>
            </a:r>
          </a:p>
        </p:txBody>
      </p:sp>
      <p:sp>
        <p:nvSpPr>
          <p:cNvPr id="22" name="مستطيل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عنصر نائب للتاريخ 4"/>
          <p:cNvSpPr>
            <a:spLocks noGrp="1"/>
          </p:cNvSpPr>
          <p:nvPr>
            <p:ph type="dt" sz="half" idx="10"/>
          </p:nvPr>
        </p:nvSpPr>
        <p:spPr>
          <a:xfrm>
            <a:off x="5788152" y="6404984"/>
            <a:ext cx="3044952" cy="365760"/>
          </a:xfrm>
        </p:spPr>
        <p:txBody>
          <a:bodyPr/>
          <a:lstStyle/>
          <a:p>
            <a:fld id="{0457EBC9-74BF-429F-996B-9750F4B0D048}" type="datetimeFigureOut">
              <a:rPr lang="ar-SA" smtClean="0"/>
              <a:t>30/11/1442</a:t>
            </a:fld>
            <a:endParaRPr lang="ar-SA" dirty="0"/>
          </a:p>
        </p:txBody>
      </p:sp>
      <p:sp>
        <p:nvSpPr>
          <p:cNvPr id="6" name="عنصر نائب للتذييل 5"/>
          <p:cNvSpPr>
            <a:spLocks noGrp="1"/>
          </p:cNvSpPr>
          <p:nvPr>
            <p:ph type="ftr" sz="quarter" idx="11"/>
          </p:nvPr>
        </p:nvSpPr>
        <p:spPr>
          <a:xfrm>
            <a:off x="301752" y="6410848"/>
            <a:ext cx="3584448" cy="365760"/>
          </a:xfrm>
        </p:spPr>
        <p:txBody>
          <a:bodyPr/>
          <a:lstStyle/>
          <a:p>
            <a:endParaRPr lang="ar-S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7" name="مستطيل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مستطيل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عنصر نائب للتاريخ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0457EBC9-74BF-429F-996B-9750F4B0D048}" type="datetimeFigureOut">
              <a:rPr lang="ar-SA" smtClean="0"/>
              <a:t>30/11/1442</a:t>
            </a:fld>
            <a:endParaRPr lang="ar-SA" dirty="0"/>
          </a:p>
        </p:txBody>
      </p:sp>
      <p:sp>
        <p:nvSpPr>
          <p:cNvPr id="3" name="عنصر نائب للتذييل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ar-SA" dirty="0"/>
          </a:p>
        </p:txBody>
      </p:sp>
      <p:sp>
        <p:nvSpPr>
          <p:cNvPr id="8" name="مستطيل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رابط مستقيم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شكل بيضاوي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شكل بيضاوي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عنصر نائب لرقم الشريحة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962CDD86-CBB3-49DC-BE76-0FEE28704C8C}" type="slidenum">
              <a:rPr lang="ar-SA" smtClean="0"/>
              <a:t>‹#›</a:t>
            </a:fld>
            <a:endParaRPr lang="ar-SA" dirty="0"/>
          </a:p>
        </p:txBody>
      </p:sp>
      <p:sp>
        <p:nvSpPr>
          <p:cNvPr id="22" name="عنصر نائب للعنوان 21"/>
          <p:cNvSpPr>
            <a:spLocks noGrp="1"/>
          </p:cNvSpPr>
          <p:nvPr>
            <p:ph type="title"/>
          </p:nvPr>
        </p:nvSpPr>
        <p:spPr>
          <a:xfrm>
            <a:off x="301752" y="228600"/>
            <a:ext cx="8534400" cy="758952"/>
          </a:xfrm>
          <a:prstGeom prst="rect">
            <a:avLst/>
          </a:prstGeom>
        </p:spPr>
        <p:txBody>
          <a:bodyPr vert="horz" anchor="b">
            <a:normAutofit/>
          </a:bodyPr>
          <a:lstStyle/>
          <a:p>
            <a:r>
              <a:rPr kumimoji="0" lang="ar-SA"/>
              <a:t>انقر لتحرير نمط العنوان الرئيسي</a:t>
            </a:r>
            <a:endParaRPr kumimoji="0" lang="en-US"/>
          </a:p>
        </p:txBody>
      </p:sp>
      <p:sp>
        <p:nvSpPr>
          <p:cNvPr id="13" name="عنصر نائب للنص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ar-SA"/>
              <a:t>انقر لتحرير أنماط النص الرئيسي</a:t>
            </a:r>
          </a:p>
          <a:p>
            <a:pPr lvl="1" eaLnBrk="1" latinLnBrk="0" hangingPunct="1"/>
            <a:r>
              <a:rPr kumimoji="0" lang="ar-SA"/>
              <a:t>المستوى الثاني</a:t>
            </a:r>
          </a:p>
          <a:p>
            <a:pPr lvl="2" eaLnBrk="1" latinLnBrk="0" hangingPunct="1"/>
            <a:r>
              <a:rPr kumimoji="0" lang="ar-SA"/>
              <a:t>المستوى الثالث</a:t>
            </a:r>
          </a:p>
          <a:p>
            <a:pPr lvl="3" eaLnBrk="1" latinLnBrk="0" hangingPunct="1"/>
            <a:r>
              <a:rPr kumimoji="0" lang="ar-SA"/>
              <a:t>المستوى الرابع</a:t>
            </a:r>
          </a:p>
          <a:p>
            <a:pPr lvl="4" eaLnBrk="1" latinLnBrk="0" hangingPunct="1"/>
            <a:r>
              <a:rPr kumimoji="0" lang="ar-SA"/>
              <a:t>المستوى الخامس</a:t>
            </a:r>
            <a:endParaRPr kumimoji="0"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 id="2147483816" r:id="rId12"/>
    <p:sldLayoutId id="2147483817" r:id="rId13"/>
  </p:sldLayoutIdLst>
  <p:txStyles>
    <p:titleStyle>
      <a:lvl1pPr algn="ctr" rtl="1"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r" rtl="1"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r" rtl="1"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r" rtl="1"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r" rtl="1"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r" rtl="1"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r" rtl="1"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r" rtl="1"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body" idx="1"/>
          </p:nvPr>
        </p:nvSpPr>
        <p:spPr/>
        <p:txBody>
          <a:bodyPr>
            <a:normAutofit/>
          </a:bodyPr>
          <a:lstStyle/>
          <a:p>
            <a:r>
              <a:rPr lang="ar-SA" sz="2800" cap="none" dirty="0">
                <a:cs typeface="+mj-cs"/>
              </a:rPr>
              <a:t>قائمة المركز المالي وقائمة التدفقات النقدية</a:t>
            </a:r>
          </a:p>
        </p:txBody>
      </p:sp>
    </p:spTree>
    <p:extLst>
      <p:ext uri="{BB962C8B-B14F-4D97-AF65-F5344CB8AC3E}">
        <p14:creationId xmlns:p14="http://schemas.microsoft.com/office/powerpoint/2010/main" val="2236656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type="title"/>
          </p:nvPr>
        </p:nvSpPr>
        <p:spPr/>
        <p:txBody>
          <a:bodyPr>
            <a:normAutofit/>
          </a:bodyPr>
          <a:lstStyle/>
          <a:p>
            <a:pPr algn="r"/>
            <a:r>
              <a:rPr lang="ar-SA" sz="1700" b="1" dirty="0">
                <a:solidFill>
                  <a:schemeClr val="accent1"/>
                </a:solidFill>
              </a:rPr>
              <a:t>ثانيًا: الاستثمارات طويلة الأجل : </a:t>
            </a:r>
            <a:r>
              <a:rPr lang="en-US" sz="1700" b="1" dirty="0">
                <a:solidFill>
                  <a:schemeClr val="accent1"/>
                </a:solidFill>
              </a:rPr>
              <a:t>Long- Term Investments</a:t>
            </a:r>
          </a:p>
        </p:txBody>
      </p:sp>
      <p:sp>
        <p:nvSpPr>
          <p:cNvPr id="3" name="عنصر نائب للمحتوى 2"/>
          <p:cNvSpPr>
            <a:spLocks noGrp="1"/>
          </p:cNvSpPr>
          <p:nvPr>
            <p:ph sz="quarter" idx="4294967295"/>
          </p:nvPr>
        </p:nvSpPr>
        <p:spPr>
          <a:xfrm>
            <a:off x="0" y="1340768"/>
            <a:ext cx="8963472" cy="5328592"/>
          </a:xfrm>
        </p:spPr>
        <p:txBody>
          <a:bodyPr>
            <a:normAutofit/>
          </a:bodyPr>
          <a:lstStyle/>
          <a:p>
            <a:pPr>
              <a:lnSpc>
                <a:spcPct val="80000"/>
              </a:lnSpc>
              <a:buNone/>
            </a:pPr>
            <a:endParaRPr lang="ar-SA" altLang="ar-SA" sz="1800" i="1" dirty="0">
              <a:solidFill>
                <a:schemeClr val="accent2"/>
              </a:solidFill>
            </a:endParaRPr>
          </a:p>
          <a:p>
            <a:pPr>
              <a:lnSpc>
                <a:spcPct val="90000"/>
              </a:lnSpc>
              <a:defRPr/>
            </a:pPr>
            <a:r>
              <a:rPr lang="ar-SA" sz="1800" dirty="0"/>
              <a:t>تشتمل على مجموعة مختلفة من العناصر مثل:</a:t>
            </a:r>
          </a:p>
          <a:p>
            <a:pPr marL="342900" indent="-342900">
              <a:lnSpc>
                <a:spcPct val="90000"/>
              </a:lnSpc>
              <a:buFont typeface="+mj-lt"/>
              <a:buAutoNum type="arabicPeriod"/>
              <a:defRPr/>
            </a:pPr>
            <a:r>
              <a:rPr lang="ar-SA" sz="1800" dirty="0"/>
              <a:t>الاستثمارات في أسهم وسندات وأوراق تجارية طويلة الأجل.</a:t>
            </a:r>
          </a:p>
          <a:p>
            <a:pPr marL="342900" indent="-342900">
              <a:lnSpc>
                <a:spcPct val="90000"/>
              </a:lnSpc>
              <a:buFont typeface="+mj-lt"/>
              <a:buAutoNum type="arabicPeriod"/>
              <a:defRPr/>
            </a:pPr>
            <a:r>
              <a:rPr lang="ar-SA" sz="1800" dirty="0"/>
              <a:t>حيازة أصول ثابتة بغرض الاحتفاظ بها لتحقيق مكاسب عرضية عندما يتم بيعها في المستقبل. ( لا تكون </a:t>
            </a:r>
            <a:r>
              <a:rPr lang="ar-SA" sz="1800" dirty="0" err="1"/>
              <a:t>مشتراة</a:t>
            </a:r>
            <a:r>
              <a:rPr lang="ar-SA" sz="1800" dirty="0"/>
              <a:t> بغرض الاستخدام في العملية الانتاجية)</a:t>
            </a:r>
          </a:p>
          <a:p>
            <a:pPr marL="342900" indent="-342900">
              <a:lnSpc>
                <a:spcPct val="90000"/>
              </a:lnSpc>
              <a:buFont typeface="+mj-lt"/>
              <a:buAutoNum type="arabicPeriod"/>
              <a:defRPr/>
            </a:pPr>
            <a:r>
              <a:rPr lang="ar-SA" sz="1800" dirty="0"/>
              <a:t>الأموال المخصصة والتي تمثل ودائع نقدية لأغراض خاصة مثل سداد قروض طويلة الأجل أو دفع معاشات للموظفين عند التقاعد.</a:t>
            </a:r>
          </a:p>
          <a:p>
            <a:pPr marL="342900" indent="-342900">
              <a:lnSpc>
                <a:spcPct val="90000"/>
              </a:lnSpc>
              <a:buFont typeface="+mj-lt"/>
              <a:buAutoNum type="arabicPeriod"/>
              <a:defRPr/>
            </a:pPr>
            <a:r>
              <a:rPr lang="ar-SA" sz="1800" dirty="0"/>
              <a:t>الاستثمارات في شركات تابعة أو فروع غير مندمجة.</a:t>
            </a:r>
          </a:p>
          <a:p>
            <a:pPr>
              <a:lnSpc>
                <a:spcPct val="90000"/>
              </a:lnSpc>
              <a:buNone/>
              <a:defRPr/>
            </a:pPr>
            <a:r>
              <a:rPr lang="ar-SA" sz="1600" dirty="0"/>
              <a:t> .</a:t>
            </a:r>
          </a:p>
          <a:p>
            <a:pPr marL="0" indent="0">
              <a:lnSpc>
                <a:spcPct val="90000"/>
              </a:lnSpc>
              <a:spcBef>
                <a:spcPct val="0"/>
              </a:spcBef>
              <a:buNone/>
              <a:defRPr/>
            </a:pPr>
            <a:r>
              <a:rPr lang="ar-SA" sz="1700" b="1" dirty="0">
                <a:solidFill>
                  <a:schemeClr val="accent1"/>
                </a:solidFill>
                <a:latin typeface="+mj-lt"/>
                <a:ea typeface="+mj-ea"/>
                <a:cs typeface="+mj-cs"/>
              </a:rPr>
              <a:t>ثالثًا: الأصول طويلة الأجل أو غير المتداولة : </a:t>
            </a:r>
            <a:r>
              <a:rPr lang="en-US" sz="1700" b="1" dirty="0">
                <a:solidFill>
                  <a:schemeClr val="accent1"/>
                </a:solidFill>
                <a:latin typeface="+mj-lt"/>
                <a:ea typeface="+mj-ea"/>
                <a:cs typeface="+mj-cs"/>
              </a:rPr>
              <a:t>Long- Term Assets</a:t>
            </a:r>
            <a:endParaRPr lang="ar-SA" sz="1700" b="1" dirty="0">
              <a:solidFill>
                <a:schemeClr val="accent1"/>
              </a:solidFill>
              <a:latin typeface="+mj-lt"/>
              <a:ea typeface="+mj-ea"/>
              <a:cs typeface="+mj-cs"/>
            </a:endParaRPr>
          </a:p>
          <a:p>
            <a:pPr marL="0" indent="0">
              <a:lnSpc>
                <a:spcPct val="90000"/>
              </a:lnSpc>
              <a:spcBef>
                <a:spcPct val="0"/>
              </a:spcBef>
              <a:buNone/>
              <a:defRPr/>
            </a:pPr>
            <a:endParaRPr lang="ar-SA" sz="1700" b="1" dirty="0">
              <a:solidFill>
                <a:schemeClr val="accent1"/>
              </a:solidFill>
              <a:latin typeface="+mj-lt"/>
              <a:ea typeface="+mj-ea"/>
              <a:cs typeface="+mj-cs"/>
            </a:endParaRPr>
          </a:p>
          <a:p>
            <a:pPr marL="0" indent="0">
              <a:lnSpc>
                <a:spcPct val="90000"/>
              </a:lnSpc>
              <a:spcBef>
                <a:spcPct val="0"/>
              </a:spcBef>
              <a:buNone/>
              <a:defRPr/>
            </a:pPr>
            <a:endParaRPr lang="ar-SA" sz="1700" b="1" dirty="0">
              <a:solidFill>
                <a:schemeClr val="accent1"/>
              </a:solidFill>
              <a:latin typeface="+mj-lt"/>
              <a:ea typeface="+mj-ea"/>
              <a:cs typeface="+mj-cs"/>
            </a:endParaRPr>
          </a:p>
          <a:p>
            <a:pPr>
              <a:lnSpc>
                <a:spcPct val="90000"/>
              </a:lnSpc>
              <a:defRPr/>
            </a:pPr>
            <a:r>
              <a:rPr lang="ar-SA" sz="1800" dirty="0"/>
              <a:t>هي الأصول الملموسة التي تحصل عليها المنشأة بغرض الاستخدام في العملية الإنتاجية وليس بغرض إعادة بيعها (عادة ما يطلق عليها الأصول الثابتة مثل: الأراضي, والمباني, والسيارات والأثاث ...الخ).</a:t>
            </a:r>
          </a:p>
          <a:p>
            <a:pPr>
              <a:lnSpc>
                <a:spcPct val="90000"/>
              </a:lnSpc>
              <a:defRPr/>
            </a:pPr>
            <a:r>
              <a:rPr lang="ar-SA" sz="1800" dirty="0"/>
              <a:t> يتم استهلاكها خلال عمرها الإنتاجي المقدر باستثناء الأراضي لعدم إمكانية تحديد عمرها الإنتاجي المقدر.</a:t>
            </a:r>
          </a:p>
          <a:p>
            <a:pPr>
              <a:lnSpc>
                <a:spcPct val="90000"/>
              </a:lnSpc>
              <a:defRPr/>
            </a:pPr>
            <a:r>
              <a:rPr lang="ar-SA" sz="1800" dirty="0"/>
              <a:t> تقوم بالتكلفة التاريخية ثم يتم طرح مخصصات الاستهلاك الخاصة بها.</a:t>
            </a:r>
            <a:endParaRPr lang="en-US" altLang="ar-SA" sz="1800" b="1" dirty="0"/>
          </a:p>
          <a:p>
            <a:pPr marL="0" indent="0">
              <a:lnSpc>
                <a:spcPct val="80000"/>
              </a:lnSpc>
              <a:buNone/>
              <a:defRPr/>
            </a:pPr>
            <a:endParaRPr lang="ar-SA" sz="2000" dirty="0"/>
          </a:p>
          <a:p>
            <a:endParaRPr lang="ar-SA" dirty="0">
              <a:cs typeface="+mj-cs"/>
            </a:endParaRPr>
          </a:p>
          <a:p>
            <a:endParaRPr lang="ar-SA" dirty="0">
              <a:cs typeface="+mj-cs"/>
            </a:endParaRPr>
          </a:p>
        </p:txBody>
      </p:sp>
    </p:spTree>
    <p:extLst>
      <p:ext uri="{BB962C8B-B14F-4D97-AF65-F5344CB8AC3E}">
        <p14:creationId xmlns:p14="http://schemas.microsoft.com/office/powerpoint/2010/main" val="15894463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type="title"/>
          </p:nvPr>
        </p:nvSpPr>
        <p:spPr>
          <a:xfrm>
            <a:off x="395536" y="260648"/>
            <a:ext cx="8534400" cy="758952"/>
          </a:xfrm>
        </p:spPr>
        <p:txBody>
          <a:bodyPr>
            <a:normAutofit/>
          </a:bodyPr>
          <a:lstStyle/>
          <a:p>
            <a:pPr algn="r"/>
            <a:r>
              <a:rPr lang="ar-SA" sz="1700" b="1" dirty="0">
                <a:solidFill>
                  <a:schemeClr val="accent1"/>
                </a:solidFill>
              </a:rPr>
              <a:t>رابعًا: الأصول غير الملموسة : </a:t>
            </a:r>
            <a:r>
              <a:rPr lang="en-US" sz="1700" b="1" dirty="0">
                <a:solidFill>
                  <a:schemeClr val="accent1"/>
                </a:solidFill>
              </a:rPr>
              <a:t>Intangible Assets</a:t>
            </a:r>
          </a:p>
        </p:txBody>
      </p:sp>
      <p:sp>
        <p:nvSpPr>
          <p:cNvPr id="3" name="عنصر نائب للمحتوى 2"/>
          <p:cNvSpPr>
            <a:spLocks noGrp="1"/>
          </p:cNvSpPr>
          <p:nvPr>
            <p:ph sz="quarter" idx="4294967295"/>
          </p:nvPr>
        </p:nvSpPr>
        <p:spPr>
          <a:xfrm>
            <a:off x="0" y="1340768"/>
            <a:ext cx="8963472" cy="5328592"/>
          </a:xfrm>
        </p:spPr>
        <p:txBody>
          <a:bodyPr>
            <a:normAutofit/>
          </a:bodyPr>
          <a:lstStyle/>
          <a:p>
            <a:pPr>
              <a:lnSpc>
                <a:spcPct val="80000"/>
              </a:lnSpc>
              <a:buNone/>
            </a:pPr>
            <a:endParaRPr lang="ar-SA" altLang="ar-SA" sz="1800" i="1" dirty="0">
              <a:solidFill>
                <a:schemeClr val="accent2"/>
              </a:solidFill>
            </a:endParaRPr>
          </a:p>
          <a:p>
            <a:pPr>
              <a:lnSpc>
                <a:spcPct val="90000"/>
              </a:lnSpc>
              <a:defRPr/>
            </a:pPr>
            <a:r>
              <a:rPr lang="ar-SA" sz="1800" dirty="0"/>
              <a:t>هي عناصر تفتقر للكيان المادي الملموس.</a:t>
            </a:r>
          </a:p>
          <a:p>
            <a:pPr>
              <a:lnSpc>
                <a:spcPct val="90000"/>
              </a:lnSpc>
              <a:defRPr/>
            </a:pPr>
            <a:r>
              <a:rPr lang="ar-SA" sz="1800" dirty="0"/>
              <a:t>غالباً ما تقترن منافعها المستقبلية بدرجة عالية من عدم التأكد ويصعب تحديد قيمتها أو تقدير عمرها الانتاجي.</a:t>
            </a:r>
          </a:p>
          <a:p>
            <a:pPr>
              <a:lnSpc>
                <a:spcPct val="90000"/>
              </a:lnSpc>
              <a:defRPr/>
            </a:pPr>
            <a:r>
              <a:rPr lang="ar-SA" sz="1800" dirty="0"/>
              <a:t>من أمثلتها: شهرة المحل وبراءات الاختراع والعلامات التجارية، يجب الإشارة للمبادئ أو الأسس المتبعة في تقييمها وكيفية استنفاذها في الملاحظات المرفقة بالقوائم المالية.</a:t>
            </a:r>
          </a:p>
          <a:p>
            <a:pPr>
              <a:lnSpc>
                <a:spcPct val="90000"/>
              </a:lnSpc>
              <a:defRPr/>
            </a:pPr>
            <a:endParaRPr lang="ar-SA" sz="1800" dirty="0"/>
          </a:p>
          <a:p>
            <a:pPr marL="0" indent="0">
              <a:lnSpc>
                <a:spcPct val="90000"/>
              </a:lnSpc>
              <a:spcBef>
                <a:spcPct val="0"/>
              </a:spcBef>
              <a:buNone/>
              <a:defRPr/>
            </a:pPr>
            <a:r>
              <a:rPr lang="ar-SA" sz="1700" b="1" dirty="0">
                <a:solidFill>
                  <a:schemeClr val="accent1"/>
                </a:solidFill>
                <a:latin typeface="+mj-lt"/>
                <a:ea typeface="+mj-ea"/>
                <a:cs typeface="+mj-cs"/>
              </a:rPr>
              <a:t>خامسًا: الأصول الأخرى : </a:t>
            </a:r>
            <a:r>
              <a:rPr lang="en-US" sz="1700" b="1" dirty="0">
                <a:solidFill>
                  <a:schemeClr val="accent1"/>
                </a:solidFill>
                <a:latin typeface="+mj-lt"/>
                <a:ea typeface="+mj-ea"/>
                <a:cs typeface="+mj-cs"/>
              </a:rPr>
              <a:t>Others Assets</a:t>
            </a:r>
            <a:endParaRPr lang="ar-SA" sz="1700" b="1" dirty="0">
              <a:solidFill>
                <a:schemeClr val="accent1"/>
              </a:solidFill>
              <a:latin typeface="+mj-lt"/>
              <a:ea typeface="+mj-ea"/>
              <a:cs typeface="+mj-cs"/>
            </a:endParaRPr>
          </a:p>
          <a:p>
            <a:pPr marL="0" indent="0">
              <a:lnSpc>
                <a:spcPct val="90000"/>
              </a:lnSpc>
              <a:spcBef>
                <a:spcPct val="0"/>
              </a:spcBef>
              <a:buNone/>
              <a:defRPr/>
            </a:pPr>
            <a:endParaRPr lang="ar-SA" sz="1700" b="1" dirty="0">
              <a:solidFill>
                <a:schemeClr val="accent1"/>
              </a:solidFill>
              <a:latin typeface="+mj-lt"/>
              <a:ea typeface="+mj-ea"/>
              <a:cs typeface="+mj-cs"/>
            </a:endParaRPr>
          </a:p>
          <a:p>
            <a:pPr marL="0" indent="0">
              <a:lnSpc>
                <a:spcPct val="90000"/>
              </a:lnSpc>
              <a:spcBef>
                <a:spcPct val="0"/>
              </a:spcBef>
              <a:buNone/>
              <a:defRPr/>
            </a:pPr>
            <a:endParaRPr lang="en-US" sz="1700" b="1" dirty="0">
              <a:solidFill>
                <a:schemeClr val="accent1"/>
              </a:solidFill>
              <a:latin typeface="+mj-lt"/>
              <a:ea typeface="+mj-ea"/>
              <a:cs typeface="+mj-cs"/>
            </a:endParaRPr>
          </a:p>
          <a:p>
            <a:pPr>
              <a:lnSpc>
                <a:spcPct val="90000"/>
              </a:lnSpc>
              <a:defRPr/>
            </a:pPr>
            <a:r>
              <a:rPr lang="ar-SA" sz="1800" dirty="0"/>
              <a:t>هي العناصر التي لا يمكن تبويبها تحت أي مجموعة من المجموعات الأربع السابقة.</a:t>
            </a:r>
          </a:p>
          <a:p>
            <a:pPr>
              <a:lnSpc>
                <a:spcPct val="90000"/>
              </a:lnSpc>
              <a:defRPr/>
            </a:pPr>
            <a:r>
              <a:rPr lang="ar-SA" sz="1800" dirty="0"/>
              <a:t>من أمثلتها: المصروفات المقدمة التي سيتم تحميلها على إيرادات عدة فترات محاسبية مقبلة, والمبالغ تحت التحصيل طويلة الأجل, والآلات المستغنى عن استخدامها في الإنتاج تمهيداً للتخلص منها.</a:t>
            </a:r>
          </a:p>
          <a:p>
            <a:pPr marL="0" indent="0">
              <a:lnSpc>
                <a:spcPct val="80000"/>
              </a:lnSpc>
              <a:buNone/>
              <a:defRPr/>
            </a:pPr>
            <a:endParaRPr lang="ar-SA" sz="2000" dirty="0"/>
          </a:p>
          <a:p>
            <a:endParaRPr lang="ar-SA" dirty="0">
              <a:cs typeface="+mj-cs"/>
            </a:endParaRPr>
          </a:p>
          <a:p>
            <a:endParaRPr lang="ar-SA" dirty="0">
              <a:cs typeface="+mj-cs"/>
            </a:endParaRPr>
          </a:p>
        </p:txBody>
      </p:sp>
    </p:spTree>
    <p:extLst>
      <p:ext uri="{BB962C8B-B14F-4D97-AF65-F5344CB8AC3E}">
        <p14:creationId xmlns:p14="http://schemas.microsoft.com/office/powerpoint/2010/main" val="27046316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type="title"/>
          </p:nvPr>
        </p:nvSpPr>
        <p:spPr/>
        <p:txBody>
          <a:bodyPr>
            <a:normAutofit/>
          </a:bodyPr>
          <a:lstStyle/>
          <a:p>
            <a:pPr algn="r"/>
            <a:r>
              <a:rPr lang="ar-SA" sz="1700" b="1" dirty="0">
                <a:solidFill>
                  <a:schemeClr val="accent1"/>
                </a:solidFill>
              </a:rPr>
              <a:t>سادسًا: الالتزامات المتداولة : </a:t>
            </a:r>
            <a:r>
              <a:rPr lang="en-US" sz="1700" b="1" dirty="0">
                <a:solidFill>
                  <a:schemeClr val="accent1"/>
                </a:solidFill>
              </a:rPr>
              <a:t>Current Liabilities</a:t>
            </a:r>
          </a:p>
        </p:txBody>
      </p:sp>
      <p:sp>
        <p:nvSpPr>
          <p:cNvPr id="3" name="عنصر نائب للمحتوى 2"/>
          <p:cNvSpPr>
            <a:spLocks noGrp="1"/>
          </p:cNvSpPr>
          <p:nvPr>
            <p:ph sz="quarter" idx="4294967295"/>
          </p:nvPr>
        </p:nvSpPr>
        <p:spPr>
          <a:xfrm>
            <a:off x="0" y="1527175"/>
            <a:ext cx="8504238" cy="4572000"/>
          </a:xfrm>
        </p:spPr>
        <p:txBody>
          <a:bodyPr>
            <a:normAutofit/>
          </a:bodyPr>
          <a:lstStyle/>
          <a:p>
            <a:pPr>
              <a:lnSpc>
                <a:spcPct val="90000"/>
              </a:lnSpc>
              <a:buFont typeface="Arial" panose="020B0604020202020204" pitchFamily="34" charset="0"/>
              <a:buChar char="•"/>
              <a:defRPr/>
            </a:pPr>
            <a:r>
              <a:rPr lang="ar-SA" dirty="0"/>
              <a:t>هي الديون المستحقة على المنشأة والتي يتطلب تصفيتها أو سدادها أو تسويتها استخدام أصول متداولة أو نشأة التزام قصير الأجل آخر أي أنها واجبة السداد خلال السنة المالية الجارية أو دورة التشغيل أيهما أطول.</a:t>
            </a:r>
          </a:p>
          <a:p>
            <a:pPr marL="0" indent="0">
              <a:lnSpc>
                <a:spcPct val="90000"/>
              </a:lnSpc>
              <a:buNone/>
              <a:defRPr/>
            </a:pPr>
            <a:endParaRPr lang="ar-SA" dirty="0"/>
          </a:p>
          <a:p>
            <a:pPr>
              <a:lnSpc>
                <a:spcPct val="90000"/>
              </a:lnSpc>
              <a:defRPr/>
            </a:pPr>
            <a:r>
              <a:rPr lang="ar-SA" dirty="0"/>
              <a:t> وتشتمل على:</a:t>
            </a:r>
          </a:p>
          <a:p>
            <a:pPr marL="514350" indent="-514350">
              <a:lnSpc>
                <a:spcPct val="90000"/>
              </a:lnSpc>
              <a:buFont typeface="+mj-cs"/>
              <a:buAutoNum type="arabic2Minus"/>
              <a:defRPr/>
            </a:pPr>
            <a:r>
              <a:rPr lang="ar-SA" dirty="0"/>
              <a:t>الدائنين التجاريين  </a:t>
            </a:r>
          </a:p>
          <a:p>
            <a:pPr marL="514350" indent="-514350">
              <a:lnSpc>
                <a:spcPct val="90000"/>
              </a:lnSpc>
              <a:buFont typeface="+mj-cs"/>
              <a:buAutoNum type="arabic2Minus"/>
              <a:defRPr/>
            </a:pPr>
            <a:r>
              <a:rPr lang="ar-SA" dirty="0"/>
              <a:t>المتحصلات النقدية المقبوضة مقدماً </a:t>
            </a:r>
          </a:p>
          <a:p>
            <a:pPr marL="514350" indent="-514350">
              <a:lnSpc>
                <a:spcPct val="90000"/>
              </a:lnSpc>
              <a:buFont typeface="+mj-cs"/>
              <a:buAutoNum type="arabic2Minus"/>
              <a:defRPr/>
            </a:pPr>
            <a:r>
              <a:rPr lang="ar-SA" dirty="0"/>
              <a:t>المصروفات المستحقة </a:t>
            </a:r>
          </a:p>
          <a:p>
            <a:pPr marL="514350" indent="-514350">
              <a:lnSpc>
                <a:spcPct val="90000"/>
              </a:lnSpc>
              <a:buFont typeface="+mj-cs"/>
              <a:buAutoNum type="arabic2Minus"/>
              <a:defRPr/>
            </a:pPr>
            <a:r>
              <a:rPr lang="ar-SA" dirty="0"/>
              <a:t>أوراق تجارية (أ. د)</a:t>
            </a:r>
          </a:p>
          <a:p>
            <a:pPr marL="514350" indent="-514350">
              <a:lnSpc>
                <a:spcPct val="90000"/>
              </a:lnSpc>
              <a:buFont typeface="+mj-cs"/>
              <a:buAutoNum type="arabic2Minus"/>
              <a:defRPr/>
            </a:pPr>
            <a:r>
              <a:rPr lang="ar-SA" dirty="0"/>
              <a:t>قروض قصيرة الاجل</a:t>
            </a:r>
            <a:endParaRPr lang="en-US" dirty="0"/>
          </a:p>
          <a:p>
            <a:pPr>
              <a:lnSpc>
                <a:spcPct val="80000"/>
              </a:lnSpc>
            </a:pPr>
            <a:endParaRPr lang="en-US" altLang="ar-SA" sz="2000" b="1" dirty="0"/>
          </a:p>
          <a:p>
            <a:endParaRPr lang="ar-SA" dirty="0">
              <a:cs typeface="+mj-cs"/>
            </a:endParaRPr>
          </a:p>
          <a:p>
            <a:endParaRPr lang="ar-SA" dirty="0">
              <a:cs typeface="+mj-cs"/>
            </a:endParaRPr>
          </a:p>
        </p:txBody>
      </p:sp>
    </p:spTree>
    <p:extLst>
      <p:ext uri="{BB962C8B-B14F-4D97-AF65-F5344CB8AC3E}">
        <p14:creationId xmlns:p14="http://schemas.microsoft.com/office/powerpoint/2010/main" val="17646611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type="title"/>
          </p:nvPr>
        </p:nvSpPr>
        <p:spPr/>
        <p:txBody>
          <a:bodyPr>
            <a:normAutofit/>
          </a:bodyPr>
          <a:lstStyle/>
          <a:p>
            <a:pPr algn="r"/>
            <a:r>
              <a:rPr lang="ar-SA" sz="1700" b="1" dirty="0">
                <a:solidFill>
                  <a:schemeClr val="accent1"/>
                </a:solidFill>
              </a:rPr>
              <a:t>سابعًا: الالتزامات طويلة الأجل : </a:t>
            </a:r>
            <a:r>
              <a:rPr lang="en-US" sz="1700" b="1" dirty="0">
                <a:solidFill>
                  <a:schemeClr val="accent1"/>
                </a:solidFill>
              </a:rPr>
              <a:t>Long- Term Liabilities</a:t>
            </a:r>
          </a:p>
        </p:txBody>
      </p:sp>
      <p:sp>
        <p:nvSpPr>
          <p:cNvPr id="3" name="عنصر نائب للمحتوى 2"/>
          <p:cNvSpPr>
            <a:spLocks noGrp="1"/>
          </p:cNvSpPr>
          <p:nvPr>
            <p:ph sz="quarter" idx="4294967295"/>
          </p:nvPr>
        </p:nvSpPr>
        <p:spPr>
          <a:xfrm>
            <a:off x="0" y="1527175"/>
            <a:ext cx="8504238" cy="4572000"/>
          </a:xfrm>
        </p:spPr>
        <p:txBody>
          <a:bodyPr>
            <a:normAutofit lnSpcReduction="10000"/>
          </a:bodyPr>
          <a:lstStyle/>
          <a:p>
            <a:pPr>
              <a:lnSpc>
                <a:spcPct val="90000"/>
              </a:lnSpc>
              <a:defRPr/>
            </a:pPr>
            <a:r>
              <a:rPr lang="ar-SA" sz="2400" dirty="0"/>
              <a:t>هي الديون التي يستحق سدادها خلال فترة زمنية تزيد عن عام مالي واحد أو دورة التشغيل أيهما أطول.</a:t>
            </a:r>
          </a:p>
          <a:p>
            <a:pPr marL="0" indent="0">
              <a:lnSpc>
                <a:spcPct val="90000"/>
              </a:lnSpc>
              <a:buNone/>
              <a:defRPr/>
            </a:pPr>
            <a:endParaRPr lang="ar-SA" sz="2400" dirty="0"/>
          </a:p>
          <a:p>
            <a:pPr>
              <a:lnSpc>
                <a:spcPct val="90000"/>
              </a:lnSpc>
              <a:defRPr/>
            </a:pPr>
            <a:r>
              <a:rPr lang="ar-SA" sz="2400" dirty="0"/>
              <a:t> وتنقسم إلى:</a:t>
            </a:r>
          </a:p>
          <a:p>
            <a:pPr marL="457200" indent="-457200">
              <a:lnSpc>
                <a:spcPct val="90000"/>
              </a:lnSpc>
              <a:buFont typeface="+mj-cs"/>
              <a:buAutoNum type="arabic2Minus"/>
              <a:defRPr/>
            </a:pPr>
            <a:r>
              <a:rPr lang="ar-SA" sz="2400" dirty="0"/>
              <a:t>القروض طويلة الأجل المستخدمة في تمويل شراء معدات وماكينات وعقارات وتظهر قيمتها إذا كان الالتزام في شكل سندات أصدرتها المنشأة فيجب أن تظهر بقيمتها الاسمية مضافاً إليها علاوة الإصدار أو مطروحاً منها خصم الإصدار ويتم الإفصاح عن معدل الفائدة وتاريخ الاستحقاق في الملاحظات الملحقة.</a:t>
            </a:r>
          </a:p>
          <a:p>
            <a:pPr marL="457200" indent="-457200">
              <a:lnSpc>
                <a:spcPct val="90000"/>
              </a:lnSpc>
              <a:buFont typeface="+mj-cs"/>
              <a:buAutoNum type="arabic2Minus"/>
              <a:defRPr/>
            </a:pPr>
            <a:r>
              <a:rPr lang="ar-SA" sz="2400" dirty="0"/>
              <a:t>الالتزامات الناتجة عن العمليات العادية للنشاط الاقتصادي مثل الالتزامات المتعلقة بالمعاشات أو مكافآت نهاية الخدمة.</a:t>
            </a:r>
          </a:p>
          <a:p>
            <a:pPr marL="457200" indent="-457200">
              <a:lnSpc>
                <a:spcPct val="90000"/>
              </a:lnSpc>
              <a:buFont typeface="+mj-cs"/>
              <a:buAutoNum type="arabic2Minus"/>
              <a:defRPr/>
            </a:pPr>
            <a:r>
              <a:rPr lang="ar-SA" sz="2400" dirty="0"/>
              <a:t>الالتزامات المحتملة المقدرة وهي الالتزامات المشروطة بوقوع حدث معين في المستقبل لتأكيد الالتزام أو تاريخه أو المستحق له . مثل شهادات ضمان السلع المباعة التي تمتد لأكثر من فترة محاسبية.</a:t>
            </a:r>
            <a:endParaRPr lang="en-US" sz="2400" dirty="0"/>
          </a:p>
          <a:p>
            <a:pPr>
              <a:lnSpc>
                <a:spcPct val="80000"/>
              </a:lnSpc>
            </a:pPr>
            <a:endParaRPr lang="en-US" altLang="ar-SA" sz="2000" b="1" dirty="0"/>
          </a:p>
          <a:p>
            <a:endParaRPr lang="ar-SA" dirty="0">
              <a:cs typeface="+mj-cs"/>
            </a:endParaRPr>
          </a:p>
          <a:p>
            <a:endParaRPr lang="ar-SA" dirty="0">
              <a:cs typeface="+mj-cs"/>
            </a:endParaRPr>
          </a:p>
        </p:txBody>
      </p:sp>
    </p:spTree>
    <p:extLst>
      <p:ext uri="{BB962C8B-B14F-4D97-AF65-F5344CB8AC3E}">
        <p14:creationId xmlns:p14="http://schemas.microsoft.com/office/powerpoint/2010/main" val="31263819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type="title"/>
          </p:nvPr>
        </p:nvSpPr>
        <p:spPr/>
        <p:txBody>
          <a:bodyPr>
            <a:normAutofit/>
          </a:bodyPr>
          <a:lstStyle/>
          <a:p>
            <a:pPr algn="r"/>
            <a:r>
              <a:rPr lang="ar-SA" sz="1700" b="1" dirty="0">
                <a:solidFill>
                  <a:schemeClr val="accent1"/>
                </a:solidFill>
              </a:rPr>
              <a:t>سابعًا: الالتزامات طويلة الأجل : </a:t>
            </a:r>
            <a:r>
              <a:rPr lang="en-US" sz="1700" b="1" dirty="0">
                <a:solidFill>
                  <a:schemeClr val="accent1"/>
                </a:solidFill>
              </a:rPr>
              <a:t>Long- Term Liabilities</a:t>
            </a:r>
          </a:p>
        </p:txBody>
      </p:sp>
      <p:sp>
        <p:nvSpPr>
          <p:cNvPr id="3" name="عنصر نائب للمحتوى 2"/>
          <p:cNvSpPr>
            <a:spLocks noGrp="1"/>
          </p:cNvSpPr>
          <p:nvPr>
            <p:ph sz="quarter" idx="4294967295"/>
          </p:nvPr>
        </p:nvSpPr>
        <p:spPr>
          <a:xfrm>
            <a:off x="0" y="1527175"/>
            <a:ext cx="8504238" cy="4572000"/>
          </a:xfrm>
        </p:spPr>
        <p:txBody>
          <a:bodyPr>
            <a:normAutofit fontScale="85000" lnSpcReduction="20000"/>
          </a:bodyPr>
          <a:lstStyle/>
          <a:p>
            <a:pPr>
              <a:defRPr/>
            </a:pPr>
            <a:r>
              <a:rPr lang="ar-SA" sz="2400" dirty="0"/>
              <a:t>حقوق الملكية = الأصول – الالتزامات</a:t>
            </a:r>
          </a:p>
          <a:p>
            <a:pPr marL="0" indent="0">
              <a:buNone/>
              <a:defRPr/>
            </a:pPr>
            <a:endParaRPr lang="ar-SA" sz="2400" dirty="0"/>
          </a:p>
          <a:p>
            <a:pPr>
              <a:defRPr/>
            </a:pPr>
            <a:r>
              <a:rPr lang="ar-SA" sz="2400" dirty="0"/>
              <a:t>تختلف بيانات حقوق الملكية باختلاف الشكل القانوني للمنشأة :</a:t>
            </a:r>
          </a:p>
          <a:p>
            <a:pPr marL="0" indent="0">
              <a:buNone/>
              <a:defRPr/>
            </a:pPr>
            <a:endParaRPr lang="ar-SA" sz="2400" dirty="0"/>
          </a:p>
          <a:p>
            <a:pPr>
              <a:buFont typeface="Courier New" panose="02070309020205020404" pitchFamily="49" charset="0"/>
              <a:buChar char="o"/>
              <a:defRPr/>
            </a:pPr>
            <a:r>
              <a:rPr lang="ar-SA" sz="2400" dirty="0"/>
              <a:t>في المنشآت الفردية </a:t>
            </a:r>
            <a:r>
              <a:rPr lang="en-US" sz="2400" dirty="0">
                <a:sym typeface="Wingdings" pitchFamily="2" charset="2"/>
              </a:rPr>
              <a:t></a:t>
            </a:r>
            <a:r>
              <a:rPr lang="ar-SA" sz="2400" dirty="0"/>
              <a:t>يتم إظهارها مقرونة بالمالك</a:t>
            </a:r>
          </a:p>
          <a:p>
            <a:pPr>
              <a:buFont typeface="Courier New" panose="02070309020205020404" pitchFamily="49" charset="0"/>
              <a:buChar char="o"/>
              <a:defRPr/>
            </a:pPr>
            <a:r>
              <a:rPr lang="ar-SA" sz="2400" dirty="0"/>
              <a:t>في شركات الأشخاص </a:t>
            </a:r>
            <a:r>
              <a:rPr lang="en-US" sz="2400" dirty="0">
                <a:sym typeface="Wingdings" pitchFamily="2" charset="2"/>
              </a:rPr>
              <a:t></a:t>
            </a:r>
            <a:r>
              <a:rPr lang="ar-SA" sz="2400" dirty="0">
                <a:sym typeface="Wingdings" pitchFamily="2" charset="2"/>
              </a:rPr>
              <a:t> تكون مقرونة </a:t>
            </a:r>
            <a:r>
              <a:rPr lang="ar-SA" sz="2400" dirty="0"/>
              <a:t>بكل شريك بصفة مستقلة</a:t>
            </a:r>
          </a:p>
          <a:p>
            <a:pPr>
              <a:buFont typeface="Courier New" panose="02070309020205020404" pitchFamily="49" charset="0"/>
              <a:buChar char="o"/>
              <a:defRPr/>
            </a:pPr>
            <a:r>
              <a:rPr lang="ar-SA" sz="2400" dirty="0"/>
              <a:t>في المنشآت المساهمة</a:t>
            </a:r>
            <a:r>
              <a:rPr lang="en-US" sz="2400" dirty="0">
                <a:sym typeface="Wingdings" pitchFamily="2" charset="2"/>
              </a:rPr>
              <a:t></a:t>
            </a:r>
            <a:r>
              <a:rPr lang="ar-SA" sz="2400" dirty="0">
                <a:sym typeface="Wingdings" pitchFamily="2" charset="2"/>
              </a:rPr>
              <a:t>تتأثر ببعض الاعتبارات القانونية , </a:t>
            </a:r>
            <a:r>
              <a:rPr lang="ar-SA" sz="2400" dirty="0"/>
              <a:t>فتتكون من عدة عناصر:</a:t>
            </a:r>
          </a:p>
          <a:p>
            <a:pPr marL="1080000" indent="-457200">
              <a:buFont typeface="+mj-cs"/>
              <a:buAutoNum type="arabic2Minus"/>
              <a:defRPr/>
            </a:pPr>
            <a:r>
              <a:rPr lang="ar-SA" sz="2400" dirty="0"/>
              <a:t>رأس المال ويتمثل في القيمة الاسمية للأسهم المصدرة.</a:t>
            </a:r>
          </a:p>
          <a:p>
            <a:pPr marL="1080000" indent="-457200">
              <a:buFont typeface="+mj-cs"/>
              <a:buAutoNum type="arabic2Minus"/>
              <a:defRPr/>
            </a:pPr>
            <a:r>
              <a:rPr lang="ar-SA" sz="2400" dirty="0"/>
              <a:t>رأس المال الإضافي ويتضمن الجانب الأكبر من الزيادة المحصلة من المكتتبين في أسهم المنشأة والتي تفوق القيم الاسمية للأسهم المصدرة(علاوة إصدار).</a:t>
            </a:r>
          </a:p>
          <a:p>
            <a:pPr marL="1080000" indent="-457200">
              <a:buFont typeface="+mj-cs"/>
              <a:buAutoNum type="arabic2Minus"/>
              <a:defRPr/>
            </a:pPr>
            <a:r>
              <a:rPr lang="ar-SA" sz="2400" dirty="0"/>
              <a:t>الأرباح المحتجزة وتمثل الأرباح المحققة في الأعوام السابقة التي لم يتم توزيعها على المساهمين.</a:t>
            </a:r>
          </a:p>
          <a:p>
            <a:pPr>
              <a:buNone/>
              <a:defRPr/>
            </a:pPr>
            <a:endParaRPr lang="ar-SA" sz="2400" dirty="0"/>
          </a:p>
          <a:p>
            <a:pPr>
              <a:defRPr/>
            </a:pPr>
            <a:r>
              <a:rPr lang="ar-SA" sz="2400" dirty="0">
                <a:solidFill>
                  <a:schemeClr val="accent3">
                    <a:lumMod val="75000"/>
                  </a:schemeClr>
                </a:solidFill>
              </a:rPr>
              <a:t>ونعرض فيما يلي نموذجًا لهيكل حقوق الملكية في شركة مساهمة.</a:t>
            </a:r>
            <a:endParaRPr lang="en-US" sz="2400" dirty="0">
              <a:solidFill>
                <a:schemeClr val="accent3">
                  <a:lumMod val="75000"/>
                </a:schemeClr>
              </a:solidFill>
            </a:endParaRPr>
          </a:p>
          <a:p>
            <a:pPr>
              <a:lnSpc>
                <a:spcPct val="80000"/>
              </a:lnSpc>
            </a:pPr>
            <a:endParaRPr lang="en-US" altLang="ar-SA" sz="2000" b="1" dirty="0"/>
          </a:p>
          <a:p>
            <a:endParaRPr lang="ar-SA" dirty="0">
              <a:cs typeface="+mj-cs"/>
            </a:endParaRPr>
          </a:p>
          <a:p>
            <a:endParaRPr lang="ar-SA" dirty="0">
              <a:cs typeface="+mj-cs"/>
            </a:endParaRPr>
          </a:p>
        </p:txBody>
      </p:sp>
    </p:spTree>
    <p:extLst>
      <p:ext uri="{BB962C8B-B14F-4D97-AF65-F5344CB8AC3E}">
        <p14:creationId xmlns:p14="http://schemas.microsoft.com/office/powerpoint/2010/main" val="14840032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idx="4294967295"/>
          </p:nvPr>
        </p:nvSpPr>
        <p:spPr>
          <a:xfrm>
            <a:off x="0" y="228600"/>
            <a:ext cx="8534400" cy="758825"/>
          </a:xfrm>
        </p:spPr>
        <p:txBody>
          <a:bodyPr>
            <a:noAutofit/>
          </a:bodyPr>
          <a:lstStyle/>
          <a:p>
            <a:r>
              <a:rPr lang="ar-SA" altLang="ar-SA" sz="1600" b="1" dirty="0"/>
              <a:t>نموذج لهيكل حقوق الملكية في شركة مساهمة</a:t>
            </a:r>
            <a:br>
              <a:rPr lang="ar-SA" altLang="ar-SA" sz="1600" b="1" dirty="0"/>
            </a:br>
            <a:r>
              <a:rPr lang="ar-SA" altLang="ar-SA" sz="1600" b="1" dirty="0"/>
              <a:t>جزء من قائمة المركز المالي للشركة المتحدة</a:t>
            </a:r>
            <a:br>
              <a:rPr lang="ar-SA" altLang="ar-SA" sz="1600" b="1" dirty="0"/>
            </a:br>
            <a:r>
              <a:rPr lang="ar-SA" altLang="ar-SA" sz="1600" b="1" dirty="0"/>
              <a:t>في 30/12/1421 هـ</a:t>
            </a:r>
            <a:endParaRPr lang="ar-SA" sz="1600" dirty="0"/>
          </a:p>
        </p:txBody>
      </p:sp>
      <p:graphicFrame>
        <p:nvGraphicFramePr>
          <p:cNvPr id="9" name="Group 257"/>
          <p:cNvGraphicFramePr>
            <a:graphicFrameLocks/>
          </p:cNvGraphicFramePr>
          <p:nvPr>
            <p:extLst>
              <p:ext uri="{D42A27DB-BD31-4B8C-83A1-F6EECF244321}">
                <p14:modId xmlns:p14="http://schemas.microsoft.com/office/powerpoint/2010/main" val="4221378934"/>
              </p:ext>
            </p:extLst>
          </p:nvPr>
        </p:nvGraphicFramePr>
        <p:xfrm>
          <a:off x="250700" y="981075"/>
          <a:ext cx="8713788" cy="5669196"/>
        </p:xfrm>
        <a:graphic>
          <a:graphicData uri="http://schemas.openxmlformats.org/drawingml/2006/table">
            <a:tbl>
              <a:tblPr rtl="1"/>
              <a:tblGrid>
                <a:gridCol w="5386388">
                  <a:extLst>
                    <a:ext uri="{9D8B030D-6E8A-4147-A177-3AD203B41FA5}">
                      <a16:colId xmlns:a16="http://schemas.microsoft.com/office/drawing/2014/main" val="20000"/>
                    </a:ext>
                  </a:extLst>
                </a:gridCol>
                <a:gridCol w="1646237">
                  <a:extLst>
                    <a:ext uri="{9D8B030D-6E8A-4147-A177-3AD203B41FA5}">
                      <a16:colId xmlns:a16="http://schemas.microsoft.com/office/drawing/2014/main" val="20001"/>
                    </a:ext>
                  </a:extLst>
                </a:gridCol>
                <a:gridCol w="1681163">
                  <a:extLst>
                    <a:ext uri="{9D8B030D-6E8A-4147-A177-3AD203B41FA5}">
                      <a16:colId xmlns:a16="http://schemas.microsoft.com/office/drawing/2014/main" val="20002"/>
                    </a:ext>
                  </a:extLst>
                </a:gridCol>
              </a:tblGrid>
              <a:tr h="36574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a:txBody>
                  <a:tcPr marT="45717" marB="45717" horzOverflow="overflow">
                    <a:lnL w="12700"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dirty="0">
                          <a:ln>
                            <a:noFill/>
                          </a:ln>
                          <a:solidFill>
                            <a:schemeClr val="tx1"/>
                          </a:solidFill>
                          <a:effectLst/>
                          <a:latin typeface="Arial" pitchFamily="34" charset="0"/>
                          <a:cs typeface="Arial" pitchFamily="34" charset="0"/>
                        </a:rPr>
                        <a:t>دينار </a:t>
                      </a:r>
                      <a:endParaRPr kumimoji="0" lang="en-US" sz="1800" b="1" i="0" u="none" strike="noStrike" cap="none" normalizeH="0" baseline="0" dirty="0">
                        <a:ln>
                          <a:noFill/>
                        </a:ln>
                        <a:solidFill>
                          <a:schemeClr val="tx1"/>
                        </a:solidFill>
                        <a:effectLst/>
                        <a:latin typeface="Arial" pitchFamily="34" charset="0"/>
                        <a:cs typeface="Arial" pitchFamily="34" charset="0"/>
                      </a:endParaRPr>
                    </a:p>
                  </a:txBody>
                  <a:tcPr marT="45717" marB="45717"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dirty="0">
                          <a:ln>
                            <a:noFill/>
                          </a:ln>
                          <a:solidFill>
                            <a:schemeClr val="tx1"/>
                          </a:solidFill>
                          <a:effectLst/>
                          <a:latin typeface="Arial" pitchFamily="34" charset="0"/>
                          <a:cs typeface="Arial" pitchFamily="34" charset="0"/>
                        </a:rPr>
                        <a:t>دينار </a:t>
                      </a:r>
                      <a:endParaRPr kumimoji="0" lang="en-US" sz="1800" b="1" i="0" u="none" strike="noStrike" cap="none" normalizeH="0" baseline="0" dirty="0">
                        <a:ln>
                          <a:noFill/>
                        </a:ln>
                        <a:solidFill>
                          <a:schemeClr val="tx1"/>
                        </a:solidFill>
                        <a:effectLst/>
                        <a:latin typeface="Arial" pitchFamily="34" charset="0"/>
                        <a:cs typeface="Arial" pitchFamily="34" charset="0"/>
                      </a:endParaRPr>
                    </a:p>
                  </a:txBody>
                  <a:tcPr marT="45717" marB="45717"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0"/>
                  </a:ext>
                </a:extLst>
              </a:tr>
              <a:tr h="36574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i="0" u="sng" strike="noStrike" cap="none" normalizeH="0" baseline="0">
                          <a:ln>
                            <a:noFill/>
                          </a:ln>
                          <a:solidFill>
                            <a:schemeClr val="tx1"/>
                          </a:solidFill>
                          <a:effectLst/>
                          <a:latin typeface="Arial" pitchFamily="34" charset="0"/>
                          <a:cs typeface="Arial" pitchFamily="34" charset="0"/>
                        </a:rPr>
                        <a:t>حقوق الملكية</a:t>
                      </a:r>
                      <a:endParaRPr kumimoji="0" lang="en-US" sz="1800" b="1" i="0" u="sng" strike="noStrike" cap="none" normalizeH="0" baseline="0">
                        <a:ln>
                          <a:noFill/>
                        </a:ln>
                        <a:solidFill>
                          <a:schemeClr val="tx1"/>
                        </a:solidFill>
                        <a:effectLst/>
                        <a:latin typeface="Arial" pitchFamily="34" charset="0"/>
                        <a:cs typeface="Arial" pitchFamily="34" charset="0"/>
                      </a:endParaRPr>
                    </a:p>
                  </a:txBody>
                  <a:tcPr marT="45717" marB="45717"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a:txBody>
                  <a:tcPr marT="45717" marB="45717" horzOverflow="overflow">
                    <a:lnL>
                      <a:noFill/>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a:txBody>
                  <a:tcPr marT="45717" marB="45717"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1"/>
                  </a:ext>
                </a:extLst>
              </a:tr>
              <a:tr h="36574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0" i="0" u="sng" strike="noStrike" cap="none" normalizeH="0" baseline="0">
                          <a:ln>
                            <a:noFill/>
                          </a:ln>
                          <a:solidFill>
                            <a:schemeClr val="tx1"/>
                          </a:solidFill>
                          <a:effectLst/>
                          <a:latin typeface="Arial" pitchFamily="34" charset="0"/>
                          <a:cs typeface="Arial" pitchFamily="34" charset="0"/>
                        </a:rPr>
                        <a:t>رأس المال المدفوع:</a:t>
                      </a:r>
                      <a:endParaRPr kumimoji="0" lang="en-US" sz="1800" b="0" i="0" u="sng" strike="noStrike" cap="none" normalizeH="0" baseline="0">
                        <a:ln>
                          <a:noFill/>
                        </a:ln>
                        <a:solidFill>
                          <a:schemeClr val="tx1"/>
                        </a:solidFill>
                        <a:effectLst/>
                        <a:latin typeface="Arial" pitchFamily="34" charset="0"/>
                        <a:cs typeface="Arial" pitchFamily="34" charset="0"/>
                      </a:endParaRPr>
                    </a:p>
                  </a:txBody>
                  <a:tcPr marT="45717" marB="45717"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a:txBody>
                  <a:tcPr marT="45717" marB="45717" horzOverflow="overflow">
                    <a:lnL>
                      <a:noFill/>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a:txBody>
                  <a:tcPr marT="45717" marB="45717"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2"/>
                  </a:ext>
                </a:extLst>
              </a:tr>
              <a:tr h="640044">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0" i="0" u="none" strike="noStrike" cap="none" normalizeH="0" baseline="0" dirty="0">
                          <a:ln>
                            <a:noFill/>
                          </a:ln>
                          <a:solidFill>
                            <a:schemeClr val="tx1"/>
                          </a:solidFill>
                          <a:effectLst/>
                          <a:latin typeface="Arial" pitchFamily="34" charset="0"/>
                          <a:cs typeface="Arial" pitchFamily="34" charset="0"/>
                        </a:rPr>
                        <a:t>أسهم عادية القيمة الاسمية للسهم 100 دينار  المصرح به 100000 سهم والمصدر 60000 سهم</a:t>
                      </a:r>
                      <a:endParaRPr kumimoji="0" lang="en-US" sz="1800" b="0" i="0" u="none" strike="noStrike" cap="none" normalizeH="0" baseline="0" dirty="0">
                        <a:ln>
                          <a:noFill/>
                        </a:ln>
                        <a:solidFill>
                          <a:schemeClr val="tx1"/>
                        </a:solidFill>
                        <a:effectLst/>
                        <a:latin typeface="Arial" pitchFamily="34" charset="0"/>
                        <a:cs typeface="Arial" pitchFamily="34" charset="0"/>
                      </a:endParaRPr>
                    </a:p>
                  </a:txBody>
                  <a:tcPr marT="45717" marB="45717"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a:txBody>
                  <a:tcPr marT="45717" marB="45717" horzOverflow="overflow">
                    <a:lnL>
                      <a:noFill/>
                    </a:lnL>
                    <a:lnR>
                      <a:noFill/>
                    </a:lnR>
                    <a:lnT>
                      <a:noFill/>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800" b="0" i="0" u="none" strike="noStrike" cap="none" normalizeH="0" baseline="0">
                          <a:ln>
                            <a:noFill/>
                          </a:ln>
                          <a:solidFill>
                            <a:schemeClr val="tx1"/>
                          </a:solidFill>
                          <a:effectLst/>
                          <a:latin typeface="Arial" pitchFamily="34" charset="0"/>
                          <a:cs typeface="Arial" pitchFamily="34" charset="0"/>
                        </a:rPr>
                        <a:t>6000000</a:t>
                      </a:r>
                      <a:endParaRPr kumimoji="0" lang="en-US" sz="1800" b="0" i="0" u="none" strike="noStrike" cap="none" normalizeH="0" baseline="0">
                        <a:ln>
                          <a:noFill/>
                        </a:ln>
                        <a:solidFill>
                          <a:schemeClr val="tx1"/>
                        </a:solidFill>
                        <a:effectLst/>
                        <a:latin typeface="Arial" pitchFamily="34" charset="0"/>
                        <a:cs typeface="Arial" pitchFamily="34" charset="0"/>
                      </a:endParaRPr>
                    </a:p>
                  </a:txBody>
                  <a:tcPr marT="45717" marB="45717"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3"/>
                  </a:ext>
                </a:extLst>
              </a:tr>
              <a:tr h="640044">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0" i="0" u="none" strike="noStrike" cap="none" normalizeH="0" baseline="0" dirty="0">
                          <a:ln>
                            <a:noFill/>
                          </a:ln>
                          <a:solidFill>
                            <a:schemeClr val="tx1"/>
                          </a:solidFill>
                          <a:effectLst/>
                          <a:latin typeface="Arial" pitchFamily="34" charset="0"/>
                          <a:cs typeface="Arial" pitchFamily="34" charset="0"/>
                        </a:rPr>
                        <a:t>أسهم ممتازة, القيمة الاسمية للسهم 100 دينار  المصرح به 20000 سهم  والمصدر 20000 سهم</a:t>
                      </a:r>
                      <a:endParaRPr kumimoji="0" lang="en-US" sz="1800" b="0" i="0" u="none" strike="noStrike" cap="none" normalizeH="0" baseline="0" dirty="0">
                        <a:ln>
                          <a:noFill/>
                        </a:ln>
                        <a:solidFill>
                          <a:schemeClr val="tx1"/>
                        </a:solidFill>
                        <a:effectLst/>
                        <a:latin typeface="Arial" pitchFamily="34" charset="0"/>
                        <a:cs typeface="Arial" pitchFamily="34" charset="0"/>
                      </a:endParaRPr>
                    </a:p>
                  </a:txBody>
                  <a:tcPr marT="45717" marB="45717"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a:txBody>
                  <a:tcPr marT="45717" marB="45717" horzOverflow="overflow">
                    <a:lnL>
                      <a:noFill/>
                    </a:lnL>
                    <a:lnR>
                      <a:noFill/>
                    </a:lnR>
                    <a:lnT>
                      <a:noFill/>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800" b="0" i="0" u="none" strike="noStrike" cap="none" normalizeH="0" baseline="0">
                          <a:ln>
                            <a:noFill/>
                          </a:ln>
                          <a:solidFill>
                            <a:schemeClr val="tx1"/>
                          </a:solidFill>
                          <a:effectLst/>
                          <a:latin typeface="Arial" pitchFamily="34" charset="0"/>
                          <a:cs typeface="Arial" pitchFamily="34" charset="0"/>
                        </a:rPr>
                        <a:t>2000000</a:t>
                      </a:r>
                      <a:endParaRPr kumimoji="0" lang="en-US" sz="1800" b="0" i="0" u="none" strike="noStrike" cap="none" normalizeH="0" baseline="0">
                        <a:ln>
                          <a:noFill/>
                        </a:ln>
                        <a:solidFill>
                          <a:schemeClr val="tx1"/>
                        </a:solidFill>
                        <a:effectLst/>
                        <a:latin typeface="Arial" pitchFamily="34" charset="0"/>
                        <a:cs typeface="Arial" pitchFamily="34" charset="0"/>
                      </a:endParaRPr>
                    </a:p>
                  </a:txBody>
                  <a:tcPr marT="45717" marB="45717"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4"/>
                  </a:ext>
                </a:extLst>
              </a:tr>
              <a:tr h="36574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0" i="0" u="none" strike="noStrike" cap="none" normalizeH="0" baseline="0">
                          <a:ln>
                            <a:noFill/>
                          </a:ln>
                          <a:solidFill>
                            <a:schemeClr val="tx1"/>
                          </a:solidFill>
                          <a:effectLst/>
                          <a:latin typeface="Arial" pitchFamily="34" charset="0"/>
                          <a:cs typeface="Arial" pitchFamily="34" charset="0"/>
                        </a:rPr>
                        <a:t>رأس المال الإضافي – علاوة إصدار أسهم عادية</a:t>
                      </a:r>
                      <a:endParaRPr kumimoji="0" lang="en-US" sz="1800" b="0" i="0" u="none" strike="noStrike" cap="none" normalizeH="0" baseline="0">
                        <a:ln>
                          <a:noFill/>
                        </a:ln>
                        <a:solidFill>
                          <a:schemeClr val="tx1"/>
                        </a:solidFill>
                        <a:effectLst/>
                        <a:latin typeface="Arial" pitchFamily="34" charset="0"/>
                        <a:cs typeface="Arial" pitchFamily="34" charset="0"/>
                      </a:endParaRPr>
                    </a:p>
                  </a:txBody>
                  <a:tcPr marT="45717" marB="45717"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a:txBody>
                  <a:tcPr marT="45717" marB="45717" horzOverflow="overflow">
                    <a:lnL>
                      <a:noFill/>
                    </a:lnL>
                    <a:lnR>
                      <a:noFill/>
                    </a:lnR>
                    <a:lnT>
                      <a:noFill/>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800" b="0" i="0" u="none" strike="noStrike" cap="none" normalizeH="0" baseline="0">
                          <a:ln>
                            <a:noFill/>
                          </a:ln>
                          <a:solidFill>
                            <a:schemeClr val="tx1"/>
                          </a:solidFill>
                          <a:effectLst/>
                          <a:latin typeface="Arial" pitchFamily="34" charset="0"/>
                          <a:cs typeface="Arial" pitchFamily="34" charset="0"/>
                        </a:rPr>
                        <a:t>300000</a:t>
                      </a:r>
                      <a:endParaRPr kumimoji="0" lang="en-US" sz="1800" b="0" i="0" u="none" strike="noStrike" cap="none" normalizeH="0" baseline="0">
                        <a:ln>
                          <a:noFill/>
                        </a:ln>
                        <a:solidFill>
                          <a:schemeClr val="tx1"/>
                        </a:solidFill>
                        <a:effectLst/>
                        <a:latin typeface="Arial" pitchFamily="34" charset="0"/>
                        <a:cs typeface="Arial" pitchFamily="34" charset="0"/>
                      </a:endParaRPr>
                    </a:p>
                  </a:txBody>
                  <a:tcPr marT="45717" marB="45717" horzOverflow="overflow">
                    <a:lnL>
                      <a:noFill/>
                    </a:lnL>
                    <a:lnR w="28575"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6574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0" i="0" u="none" strike="noStrike" cap="none" normalizeH="0" baseline="0">
                          <a:ln>
                            <a:noFill/>
                          </a:ln>
                          <a:solidFill>
                            <a:schemeClr val="tx1"/>
                          </a:solidFill>
                          <a:effectLst/>
                          <a:latin typeface="Arial" pitchFamily="34" charset="0"/>
                          <a:cs typeface="Arial" pitchFamily="34" charset="0"/>
                        </a:rPr>
                        <a:t>إجمالي رأس المال المدفوع</a:t>
                      </a:r>
                      <a:endParaRPr kumimoji="0" lang="en-US" sz="1800" b="0" i="0" u="none" strike="noStrike" cap="none" normalizeH="0" baseline="0">
                        <a:ln>
                          <a:noFill/>
                        </a:ln>
                        <a:solidFill>
                          <a:schemeClr val="tx1"/>
                        </a:solidFill>
                        <a:effectLst/>
                        <a:latin typeface="Arial" pitchFamily="34" charset="0"/>
                        <a:cs typeface="Arial" pitchFamily="34" charset="0"/>
                      </a:endParaRPr>
                    </a:p>
                  </a:txBody>
                  <a:tcPr marT="45717" marB="45717"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a:txBody>
                  <a:tcPr marT="45717" marB="45717" horzOverflow="overflow">
                    <a:lnL>
                      <a:noFill/>
                    </a:lnL>
                    <a:lnR>
                      <a:noFill/>
                    </a:lnR>
                    <a:lnT>
                      <a:noFill/>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800" b="0" i="0" u="none" strike="noStrike" cap="none" normalizeH="0" baseline="0">
                          <a:ln>
                            <a:noFill/>
                          </a:ln>
                          <a:solidFill>
                            <a:schemeClr val="tx1"/>
                          </a:solidFill>
                          <a:effectLst/>
                          <a:latin typeface="Arial" pitchFamily="34" charset="0"/>
                          <a:cs typeface="Arial" pitchFamily="34" charset="0"/>
                        </a:rPr>
                        <a:t>8300000</a:t>
                      </a:r>
                      <a:endParaRPr kumimoji="0" lang="en-US" sz="1800" b="0" i="0" u="none" strike="noStrike" cap="none" normalizeH="0" baseline="0">
                        <a:ln>
                          <a:noFill/>
                        </a:ln>
                        <a:solidFill>
                          <a:schemeClr val="tx1"/>
                        </a:solidFill>
                        <a:effectLst/>
                        <a:latin typeface="Arial" pitchFamily="34" charset="0"/>
                        <a:cs typeface="Arial" pitchFamily="34" charset="0"/>
                      </a:endParaRPr>
                    </a:p>
                  </a:txBody>
                  <a:tcPr marT="45717" marB="45717"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6"/>
                  </a:ext>
                </a:extLst>
              </a:tr>
              <a:tr h="36574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0" i="0" u="sng" strike="noStrike" cap="none" normalizeH="0" baseline="0">
                          <a:ln>
                            <a:noFill/>
                          </a:ln>
                          <a:solidFill>
                            <a:schemeClr val="tx1"/>
                          </a:solidFill>
                          <a:effectLst/>
                          <a:latin typeface="Arial" pitchFamily="34" charset="0"/>
                          <a:cs typeface="Arial" pitchFamily="34" charset="0"/>
                        </a:rPr>
                        <a:t>الأرباح المحتجزة (المبقاة):</a:t>
                      </a:r>
                      <a:endParaRPr kumimoji="0" lang="en-US" sz="1800" b="0" i="0" u="sng" strike="noStrike" cap="none" normalizeH="0" baseline="0">
                        <a:ln>
                          <a:noFill/>
                        </a:ln>
                        <a:solidFill>
                          <a:schemeClr val="tx1"/>
                        </a:solidFill>
                        <a:effectLst/>
                        <a:latin typeface="Arial" pitchFamily="34" charset="0"/>
                        <a:cs typeface="Arial" pitchFamily="34" charset="0"/>
                      </a:endParaRPr>
                    </a:p>
                  </a:txBody>
                  <a:tcPr marT="45717" marB="45717"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a:txBody>
                  <a:tcPr marT="45717" marB="45717" horzOverflow="overflow">
                    <a:lnL>
                      <a:noFill/>
                    </a:lnL>
                    <a:lnR>
                      <a:noFill/>
                    </a:lnR>
                    <a:lnT>
                      <a:noFill/>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a:txBody>
                  <a:tcPr marT="45717" marB="45717"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7"/>
                  </a:ext>
                </a:extLst>
              </a:tr>
              <a:tr h="36574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0" i="0" u="none" strike="noStrike" cap="none" normalizeH="0" baseline="0">
                          <a:ln>
                            <a:noFill/>
                          </a:ln>
                          <a:solidFill>
                            <a:schemeClr val="tx1"/>
                          </a:solidFill>
                          <a:effectLst/>
                          <a:latin typeface="Arial" pitchFamily="34" charset="0"/>
                          <a:cs typeface="Arial" pitchFamily="34" charset="0"/>
                        </a:rPr>
                        <a:t>احتياطي نظامي</a:t>
                      </a:r>
                      <a:endParaRPr kumimoji="0" lang="en-US" sz="1800" b="0" i="0" u="none" strike="noStrike" cap="none" normalizeH="0" baseline="0">
                        <a:ln>
                          <a:noFill/>
                        </a:ln>
                        <a:solidFill>
                          <a:schemeClr val="tx1"/>
                        </a:solidFill>
                        <a:effectLst/>
                        <a:latin typeface="Arial" pitchFamily="34" charset="0"/>
                        <a:cs typeface="Arial" pitchFamily="34" charset="0"/>
                      </a:endParaRPr>
                    </a:p>
                  </a:txBody>
                  <a:tcPr marT="45717" marB="45717"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800" b="0" i="0" u="none" strike="noStrike" cap="none" normalizeH="0" baseline="0">
                          <a:ln>
                            <a:noFill/>
                          </a:ln>
                          <a:solidFill>
                            <a:schemeClr val="tx1"/>
                          </a:solidFill>
                          <a:effectLst/>
                          <a:latin typeface="Arial" pitchFamily="34" charset="0"/>
                          <a:cs typeface="Arial" pitchFamily="34" charset="0"/>
                        </a:rPr>
                        <a:t>2000000</a:t>
                      </a:r>
                      <a:endParaRPr kumimoji="0" lang="en-US" sz="1800" b="0" i="0" u="none" strike="noStrike" cap="none" normalizeH="0" baseline="0">
                        <a:ln>
                          <a:noFill/>
                        </a:ln>
                        <a:solidFill>
                          <a:schemeClr val="tx1"/>
                        </a:solidFill>
                        <a:effectLst/>
                        <a:latin typeface="Arial" pitchFamily="34" charset="0"/>
                        <a:cs typeface="Arial" pitchFamily="34" charset="0"/>
                      </a:endParaRPr>
                    </a:p>
                  </a:txBody>
                  <a:tcPr marT="45717" marB="45717" horzOverflow="overflow">
                    <a:lnL>
                      <a:noFill/>
                    </a:lnL>
                    <a:lnR>
                      <a:noFill/>
                    </a:lnR>
                    <a:lnT>
                      <a:noFill/>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a:txBody>
                  <a:tcPr marT="45717" marB="45717"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8"/>
                  </a:ext>
                </a:extLst>
              </a:tr>
              <a:tr h="36574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0" i="0" u="none" strike="noStrike" cap="none" normalizeH="0" baseline="0">
                          <a:ln>
                            <a:noFill/>
                          </a:ln>
                          <a:solidFill>
                            <a:schemeClr val="tx1"/>
                          </a:solidFill>
                          <a:effectLst/>
                          <a:latin typeface="Arial" pitchFamily="34" charset="0"/>
                          <a:cs typeface="Arial" pitchFamily="34" charset="0"/>
                        </a:rPr>
                        <a:t>احتياطي اتفاقي</a:t>
                      </a:r>
                      <a:endParaRPr kumimoji="0" lang="en-US" sz="1800" b="0" i="0" u="none" strike="noStrike" cap="none" normalizeH="0" baseline="0">
                        <a:ln>
                          <a:noFill/>
                        </a:ln>
                        <a:solidFill>
                          <a:schemeClr val="tx1"/>
                        </a:solidFill>
                        <a:effectLst/>
                        <a:latin typeface="Arial" pitchFamily="34" charset="0"/>
                        <a:cs typeface="Arial" pitchFamily="34" charset="0"/>
                      </a:endParaRPr>
                    </a:p>
                  </a:txBody>
                  <a:tcPr marT="45717" marB="45717"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800" b="0" i="0" u="none" strike="noStrike" cap="none" normalizeH="0" baseline="0">
                          <a:ln>
                            <a:noFill/>
                          </a:ln>
                          <a:solidFill>
                            <a:schemeClr val="tx1"/>
                          </a:solidFill>
                          <a:effectLst/>
                          <a:latin typeface="Arial" pitchFamily="34" charset="0"/>
                          <a:cs typeface="Arial" pitchFamily="34" charset="0"/>
                        </a:rPr>
                        <a:t>1000000</a:t>
                      </a:r>
                      <a:endParaRPr kumimoji="0" lang="en-US" sz="1800" b="0" i="0" u="none" strike="noStrike" cap="none" normalizeH="0" baseline="0">
                        <a:ln>
                          <a:noFill/>
                        </a:ln>
                        <a:solidFill>
                          <a:schemeClr val="tx1"/>
                        </a:solidFill>
                        <a:effectLst/>
                        <a:latin typeface="Arial" pitchFamily="34" charset="0"/>
                        <a:cs typeface="Arial" pitchFamily="34" charset="0"/>
                      </a:endParaRPr>
                    </a:p>
                  </a:txBody>
                  <a:tcPr marT="45717" marB="45717" horzOverflow="overflow">
                    <a:lnL>
                      <a:noFill/>
                    </a:lnL>
                    <a:lnR>
                      <a:noFill/>
                    </a:lnR>
                    <a:lnT>
                      <a:noFill/>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a:txBody>
                  <a:tcPr marT="45717" marB="45717"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9"/>
                  </a:ext>
                </a:extLst>
              </a:tr>
              <a:tr h="36574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0" i="0" u="none" strike="noStrike" cap="none" normalizeH="0" baseline="0">
                          <a:ln>
                            <a:noFill/>
                          </a:ln>
                          <a:solidFill>
                            <a:schemeClr val="tx1"/>
                          </a:solidFill>
                          <a:effectLst/>
                          <a:latin typeface="Arial" pitchFamily="34" charset="0"/>
                          <a:cs typeface="Arial" pitchFamily="34" charset="0"/>
                        </a:rPr>
                        <a:t>احتياطي لسداد السندات طويلة الأجل</a:t>
                      </a:r>
                      <a:endParaRPr kumimoji="0" lang="en-US" sz="1800" b="0" i="0" u="none" strike="noStrike" cap="none" normalizeH="0" baseline="0">
                        <a:ln>
                          <a:noFill/>
                        </a:ln>
                        <a:solidFill>
                          <a:schemeClr val="tx1"/>
                        </a:solidFill>
                        <a:effectLst/>
                        <a:latin typeface="Arial" pitchFamily="34" charset="0"/>
                        <a:cs typeface="Arial" pitchFamily="34" charset="0"/>
                      </a:endParaRPr>
                    </a:p>
                  </a:txBody>
                  <a:tcPr marT="45717" marB="45717"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800" b="0" i="0" u="none" strike="noStrike" cap="none" normalizeH="0" baseline="0">
                          <a:ln>
                            <a:noFill/>
                          </a:ln>
                          <a:solidFill>
                            <a:schemeClr val="tx1"/>
                          </a:solidFill>
                          <a:effectLst/>
                          <a:latin typeface="Arial" pitchFamily="34" charset="0"/>
                          <a:cs typeface="Arial" pitchFamily="34" charset="0"/>
                        </a:rPr>
                        <a:t>500000</a:t>
                      </a:r>
                      <a:endParaRPr kumimoji="0" lang="en-US" sz="1800" b="0" i="0" u="none" strike="noStrike" cap="none" normalizeH="0" baseline="0">
                        <a:ln>
                          <a:noFill/>
                        </a:ln>
                        <a:solidFill>
                          <a:schemeClr val="tx1"/>
                        </a:solidFill>
                        <a:effectLst/>
                        <a:latin typeface="Arial" pitchFamily="34" charset="0"/>
                        <a:cs typeface="Arial" pitchFamily="34" charset="0"/>
                      </a:endParaRPr>
                    </a:p>
                  </a:txBody>
                  <a:tcPr marT="45717" marB="45717" horzOverflow="overflow">
                    <a:lnL>
                      <a:noFill/>
                    </a:lnL>
                    <a:lnR>
                      <a:noFill/>
                    </a:lnR>
                    <a:lnT>
                      <a:noFill/>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a:txBody>
                  <a:tcPr marT="45717" marB="45717"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10"/>
                  </a:ext>
                </a:extLst>
              </a:tr>
              <a:tr h="36574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0" i="0" u="none" strike="noStrike" cap="none" normalizeH="0" baseline="0">
                          <a:ln>
                            <a:noFill/>
                          </a:ln>
                          <a:solidFill>
                            <a:schemeClr val="tx1"/>
                          </a:solidFill>
                          <a:effectLst/>
                          <a:latin typeface="Arial" pitchFamily="34" charset="0"/>
                          <a:cs typeface="Arial" pitchFamily="34" charset="0"/>
                        </a:rPr>
                        <a:t>المتاح للتوزيع</a:t>
                      </a:r>
                      <a:endParaRPr kumimoji="0" lang="en-US" sz="1800" b="0" i="0" u="none" strike="noStrike" cap="none" normalizeH="0" baseline="0">
                        <a:ln>
                          <a:noFill/>
                        </a:ln>
                        <a:solidFill>
                          <a:schemeClr val="tx1"/>
                        </a:solidFill>
                        <a:effectLst/>
                        <a:latin typeface="Arial" pitchFamily="34" charset="0"/>
                        <a:cs typeface="Arial" pitchFamily="34" charset="0"/>
                      </a:endParaRPr>
                    </a:p>
                  </a:txBody>
                  <a:tcPr marT="45717" marB="45717"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800" b="0" i="0" u="none" strike="noStrike" cap="none" normalizeH="0" baseline="0">
                          <a:ln>
                            <a:noFill/>
                          </a:ln>
                          <a:solidFill>
                            <a:schemeClr val="tx1"/>
                          </a:solidFill>
                          <a:effectLst/>
                          <a:latin typeface="Arial" pitchFamily="34" charset="0"/>
                          <a:cs typeface="Arial" pitchFamily="34" charset="0"/>
                        </a:rPr>
                        <a:t>1500000</a:t>
                      </a:r>
                      <a:endParaRPr kumimoji="0" lang="en-US" sz="1800" b="0" i="0" u="none" strike="noStrike" cap="none" normalizeH="0" baseline="0">
                        <a:ln>
                          <a:noFill/>
                        </a:ln>
                        <a:solidFill>
                          <a:schemeClr val="tx1"/>
                        </a:solidFill>
                        <a:effectLst/>
                        <a:latin typeface="Arial" pitchFamily="34" charset="0"/>
                        <a:cs typeface="Arial" pitchFamily="34" charset="0"/>
                      </a:endParaRPr>
                    </a:p>
                  </a:txBody>
                  <a:tcPr marT="45717" marB="45717"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a:txBody>
                  <a:tcPr marT="45717" marB="45717"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11"/>
                  </a:ext>
                </a:extLst>
              </a:tr>
              <a:tr h="36574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a:txBody>
                  <a:tcPr marT="45717" marB="45717"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a:txBody>
                  <a:tcPr marT="45717" marB="45717"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800" b="0" i="0" u="none" strike="noStrike" cap="none" normalizeH="0" baseline="0">
                          <a:ln>
                            <a:noFill/>
                          </a:ln>
                          <a:solidFill>
                            <a:schemeClr val="tx1"/>
                          </a:solidFill>
                          <a:effectLst/>
                          <a:latin typeface="Arial" pitchFamily="34" charset="0"/>
                          <a:cs typeface="Arial" pitchFamily="34" charset="0"/>
                        </a:rPr>
                        <a:t>5000000</a:t>
                      </a:r>
                      <a:endParaRPr kumimoji="0" lang="en-US" sz="1800" b="0" i="0" u="none" strike="noStrike" cap="none" normalizeH="0" baseline="0">
                        <a:ln>
                          <a:noFill/>
                        </a:ln>
                        <a:solidFill>
                          <a:schemeClr val="tx1"/>
                        </a:solidFill>
                        <a:effectLst/>
                        <a:latin typeface="Arial" pitchFamily="34" charset="0"/>
                        <a:cs typeface="Arial" pitchFamily="34" charset="0"/>
                      </a:endParaRPr>
                    </a:p>
                  </a:txBody>
                  <a:tcPr marT="45717" marB="45717" horzOverflow="overflow">
                    <a:lnL>
                      <a:noFill/>
                    </a:lnL>
                    <a:lnR w="28575"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36574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a:ln>
                            <a:noFill/>
                          </a:ln>
                          <a:solidFill>
                            <a:schemeClr val="tx1"/>
                          </a:solidFill>
                          <a:effectLst/>
                          <a:latin typeface="Arial" pitchFamily="34" charset="0"/>
                          <a:cs typeface="Arial" pitchFamily="34" charset="0"/>
                        </a:rPr>
                        <a:t>إجمالي حقوق الملكية</a:t>
                      </a:r>
                      <a:endParaRPr kumimoji="0" lang="en-US" sz="1800" b="1" i="0" u="none" strike="noStrike" cap="none" normalizeH="0" baseline="0">
                        <a:ln>
                          <a:noFill/>
                        </a:ln>
                        <a:solidFill>
                          <a:schemeClr val="tx1"/>
                        </a:solidFill>
                        <a:effectLst/>
                        <a:latin typeface="Arial" pitchFamily="34" charset="0"/>
                        <a:cs typeface="Arial" pitchFamily="34" charset="0"/>
                      </a:endParaRPr>
                    </a:p>
                  </a:txBody>
                  <a:tcPr marT="45717" marB="45717" horzOverflow="overflow">
                    <a:lnL w="12700"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a:txBody>
                  <a:tcPr marT="45717" marB="45717"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800" b="0" i="0" u="none" strike="noStrike" cap="none" normalizeH="0" baseline="0" dirty="0">
                          <a:ln>
                            <a:noFill/>
                          </a:ln>
                          <a:solidFill>
                            <a:schemeClr val="tx1"/>
                          </a:solidFill>
                          <a:effectLst/>
                          <a:latin typeface="Arial" pitchFamily="34" charset="0"/>
                          <a:cs typeface="Arial" pitchFamily="34" charset="0"/>
                        </a:rPr>
                        <a:t>13300000</a:t>
                      </a:r>
                      <a:endParaRPr kumimoji="0" lang="en-US" sz="1800" b="0" i="0" u="none" strike="noStrike" cap="none" normalizeH="0" baseline="0" dirty="0">
                        <a:ln>
                          <a:noFill/>
                        </a:ln>
                        <a:solidFill>
                          <a:schemeClr val="tx1"/>
                        </a:solidFill>
                        <a:effectLst/>
                        <a:latin typeface="Arial" pitchFamily="34" charset="0"/>
                        <a:cs typeface="Arial" pitchFamily="34" charset="0"/>
                      </a:endParaRPr>
                    </a:p>
                  </a:txBody>
                  <a:tcPr marT="45717" marB="45717"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19506722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301752" y="1628800"/>
            <a:ext cx="8503920" cy="4680520"/>
          </a:xfrm>
        </p:spPr>
        <p:txBody>
          <a:bodyPr>
            <a:normAutofit fontScale="77500" lnSpcReduction="20000"/>
          </a:bodyPr>
          <a:lstStyle/>
          <a:p>
            <a:r>
              <a:rPr lang="ar-SA" dirty="0">
                <a:cs typeface="+mj-cs"/>
              </a:rPr>
              <a:t>يجب أن تتضمن القوائم المالية أي معلومات خاصة أو إضافية يكون لها تأثير على متخذي القرارات </a:t>
            </a:r>
          </a:p>
          <a:p>
            <a:r>
              <a:rPr lang="ar-SA" dirty="0">
                <a:cs typeface="+mj-cs"/>
              </a:rPr>
              <a:t>من أمثلتها ما يلي :</a:t>
            </a:r>
          </a:p>
          <a:p>
            <a:pPr marL="514350" indent="-514350">
              <a:buFont typeface="+mj-cs"/>
              <a:buAutoNum type="arabic2Minus"/>
            </a:pPr>
            <a:r>
              <a:rPr lang="ar-SA" dirty="0">
                <a:solidFill>
                  <a:schemeClr val="accent1"/>
                </a:solidFill>
                <a:cs typeface="+mj-cs"/>
              </a:rPr>
              <a:t> الالتزامات المحتملة غير المؤكدة : </a:t>
            </a:r>
            <a:r>
              <a:rPr lang="en-US" dirty="0">
                <a:solidFill>
                  <a:schemeClr val="accent1"/>
                </a:solidFill>
                <a:cs typeface="+mj-cs"/>
              </a:rPr>
              <a:t>Contingencies</a:t>
            </a:r>
          </a:p>
          <a:p>
            <a:r>
              <a:rPr lang="ar-SA" dirty="0">
                <a:cs typeface="+mj-cs"/>
              </a:rPr>
              <a:t>يجب أن يتوفر فيها شرطان هما :</a:t>
            </a:r>
          </a:p>
          <a:p>
            <a:pPr marL="514350" indent="-514350">
              <a:buFont typeface="+mj-lt"/>
              <a:buAutoNum type="arabicPeriod"/>
            </a:pPr>
            <a:r>
              <a:rPr lang="ar-SA" dirty="0">
                <a:cs typeface="+mj-cs"/>
              </a:rPr>
              <a:t>صعوبة تقدير هذا الالتزام أو الخسارة بدرجة معقولة من الدقة.</a:t>
            </a:r>
          </a:p>
          <a:p>
            <a:pPr marL="514350" indent="-514350">
              <a:buFont typeface="+mj-lt"/>
              <a:buAutoNum type="arabicPeriod"/>
            </a:pPr>
            <a:r>
              <a:rPr lang="ar-SA" dirty="0">
                <a:cs typeface="+mj-cs"/>
              </a:rPr>
              <a:t>احتمال تحققها يقل عن نسبة 50%</a:t>
            </a:r>
          </a:p>
          <a:p>
            <a:pPr marL="0" indent="0">
              <a:buNone/>
            </a:pPr>
            <a:r>
              <a:rPr lang="ar-SA" dirty="0">
                <a:cs typeface="+mj-cs"/>
              </a:rPr>
              <a:t>ومن أمثلتها:</a:t>
            </a:r>
          </a:p>
          <a:p>
            <a:pPr>
              <a:buFont typeface="Courier New" panose="02070309020205020404" pitchFamily="49" charset="0"/>
              <a:buChar char="o"/>
            </a:pPr>
            <a:r>
              <a:rPr lang="ar-SA" dirty="0">
                <a:cs typeface="+mj-cs"/>
              </a:rPr>
              <a:t> قيام المنشأة بضمان الغير ممن عليهم قروض مالية للبنوك.</a:t>
            </a:r>
          </a:p>
          <a:p>
            <a:pPr>
              <a:buFont typeface="Courier New" panose="02070309020205020404" pitchFamily="49" charset="0"/>
              <a:buChar char="o"/>
            </a:pPr>
            <a:r>
              <a:rPr lang="ar-SA" dirty="0">
                <a:cs typeface="+mj-cs"/>
              </a:rPr>
              <a:t>القضايا والمنازعات التي لم يبت فيها بعد.</a:t>
            </a:r>
          </a:p>
          <a:p>
            <a:pPr marL="0" indent="0">
              <a:buNone/>
            </a:pPr>
            <a:endParaRPr lang="ar-SA" dirty="0">
              <a:cs typeface="+mj-cs"/>
            </a:endParaRPr>
          </a:p>
          <a:p>
            <a:r>
              <a:rPr lang="ar-SA" dirty="0">
                <a:cs typeface="+mj-cs"/>
              </a:rPr>
              <a:t>للتفرقة بين الالتزامات المحتملة المقدرة والالتزامات المحتملة غير المؤكدة هو أن الأولى تظهر في صلب قائمة المركز المالي بالرغم من أنها يتم تقديرها إلا أنها تكون موجودة ومؤكدة بدرجة كبيرة, ويتوقف تأكيدها على تحديد قيمتها بصفة نهائية أو تحديد تاريخ استحقاقها أو اسم المستفيد منها.</a:t>
            </a:r>
          </a:p>
        </p:txBody>
      </p:sp>
      <p:sp>
        <p:nvSpPr>
          <p:cNvPr id="4" name="عنوان 1"/>
          <p:cNvSpPr>
            <a:spLocks noGrp="1"/>
          </p:cNvSpPr>
          <p:nvPr>
            <p:ph type="title"/>
          </p:nvPr>
        </p:nvSpPr>
        <p:spPr/>
        <p:txBody>
          <a:bodyPr>
            <a:normAutofit fontScale="90000"/>
          </a:bodyPr>
          <a:lstStyle/>
          <a:p>
            <a:r>
              <a:rPr lang="ar-SA" b="1" dirty="0">
                <a:solidFill>
                  <a:schemeClr val="accent1"/>
                </a:solidFill>
              </a:rPr>
              <a:t>3/4 المعلومات الإضافية التي تفصح عنها قائمة المركز المالي :</a:t>
            </a:r>
            <a:endParaRPr lang="ar-SA" b="1" dirty="0">
              <a:solidFill>
                <a:schemeClr val="accent1"/>
              </a:solidFill>
              <a:cs typeface="+mj-cs"/>
            </a:endParaRPr>
          </a:p>
        </p:txBody>
      </p:sp>
    </p:spTree>
    <p:extLst>
      <p:ext uri="{BB962C8B-B14F-4D97-AF65-F5344CB8AC3E}">
        <p14:creationId xmlns:p14="http://schemas.microsoft.com/office/powerpoint/2010/main" val="31461204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4294967295"/>
          </p:nvPr>
        </p:nvSpPr>
        <p:spPr>
          <a:xfrm>
            <a:off x="251520" y="404664"/>
            <a:ext cx="8640960" cy="5832648"/>
          </a:xfrm>
        </p:spPr>
        <p:txBody>
          <a:bodyPr>
            <a:normAutofit fontScale="85000" lnSpcReduction="10000"/>
          </a:bodyPr>
          <a:lstStyle/>
          <a:p>
            <a:pPr marL="457200" indent="-457200">
              <a:buFont typeface="+mj-cs"/>
              <a:buAutoNum type="arabic2Minus" startAt="2"/>
              <a:defRPr/>
            </a:pPr>
            <a:r>
              <a:rPr lang="ar-SA" sz="2500" dirty="0">
                <a:solidFill>
                  <a:schemeClr val="accent1"/>
                </a:solidFill>
                <a:cs typeface="+mj-cs"/>
              </a:rPr>
              <a:t>طرق التقويم والسياسات المحاسبية المتبعة: </a:t>
            </a:r>
            <a:r>
              <a:rPr lang="en-US" sz="2500" dirty="0">
                <a:solidFill>
                  <a:schemeClr val="accent1"/>
                </a:solidFill>
                <a:cs typeface="+mj-cs"/>
              </a:rPr>
              <a:t>Valuation &amp; Accounting Policies</a:t>
            </a:r>
            <a:endParaRPr lang="ar-SA" sz="2500" dirty="0">
              <a:solidFill>
                <a:schemeClr val="accent1"/>
              </a:solidFill>
              <a:cs typeface="+mj-cs"/>
            </a:endParaRPr>
          </a:p>
          <a:p>
            <a:pPr marL="0" indent="0">
              <a:buNone/>
              <a:defRPr/>
            </a:pPr>
            <a:endParaRPr lang="ar-SA" sz="2500" dirty="0">
              <a:solidFill>
                <a:schemeClr val="accent1"/>
              </a:solidFill>
              <a:cs typeface="+mj-cs"/>
            </a:endParaRPr>
          </a:p>
          <a:p>
            <a:pPr>
              <a:buNone/>
              <a:defRPr/>
            </a:pPr>
            <a:r>
              <a:rPr lang="ar-SA" sz="2300" dirty="0">
                <a:cs typeface="+mj-cs"/>
              </a:rPr>
              <a:t>عندما تلجأ المنشأة إلى تغيير طرق التقييم المتبعة يجب أن تفصح عن ذلك  في شكل ملحوظة مرفقة بالقوائم المالية على أن توضح أثر هذا التغيير على دخل المنشأة ومركزها المالي.</a:t>
            </a:r>
          </a:p>
          <a:p>
            <a:pPr marL="0" indent="0">
              <a:buNone/>
              <a:defRPr/>
            </a:pPr>
            <a:endParaRPr lang="ar-SA" sz="2800" dirty="0"/>
          </a:p>
          <a:p>
            <a:pPr marL="457200" indent="-457200">
              <a:buFont typeface="+mj-cs"/>
              <a:buAutoNum type="arabic2Minus" startAt="3"/>
              <a:defRPr/>
            </a:pPr>
            <a:r>
              <a:rPr lang="ar-SA" sz="2500" dirty="0">
                <a:solidFill>
                  <a:schemeClr val="accent1"/>
                </a:solidFill>
                <a:cs typeface="+mj-cs"/>
              </a:rPr>
              <a:t>العقود التجارية والتعهدات : </a:t>
            </a:r>
            <a:r>
              <a:rPr lang="en-US" sz="2500" dirty="0">
                <a:solidFill>
                  <a:schemeClr val="accent1"/>
                </a:solidFill>
                <a:cs typeface="+mj-cs"/>
              </a:rPr>
              <a:t>Contract &amp; Negotiations</a:t>
            </a:r>
            <a:endParaRPr lang="ar-SA" sz="2500" dirty="0">
              <a:solidFill>
                <a:schemeClr val="accent1"/>
              </a:solidFill>
              <a:cs typeface="+mj-cs"/>
            </a:endParaRPr>
          </a:p>
          <a:p>
            <a:pPr marL="0" indent="0">
              <a:buNone/>
              <a:defRPr/>
            </a:pPr>
            <a:endParaRPr lang="ar-SA" sz="2500" dirty="0">
              <a:solidFill>
                <a:schemeClr val="accent1"/>
              </a:solidFill>
              <a:cs typeface="+mj-cs"/>
            </a:endParaRPr>
          </a:p>
          <a:p>
            <a:pPr>
              <a:buNone/>
              <a:defRPr/>
            </a:pPr>
            <a:r>
              <a:rPr lang="ar-SA" sz="2300" dirty="0">
                <a:cs typeface="+mj-cs"/>
              </a:rPr>
              <a:t>قد تبرم المنشأة بعض عقود الشراء أو البيع مما يترتب عليه تحميل المنشأة خسائر كبيرة نتيجة انخفاض كبير يطرأ على أسعار الشراء أو ارتفاع أسعار البيع فيجب الإفصاح في شكل ملاحظات وذلك حتى يتمكن مستخدمو القوائم المالية من تقدير مدى تأثير هذه المعلومات في الربحية المستقبلة للمنشأة.</a:t>
            </a:r>
          </a:p>
          <a:p>
            <a:pPr>
              <a:lnSpc>
                <a:spcPct val="90000"/>
              </a:lnSpc>
              <a:buFontTx/>
              <a:buChar char="-"/>
              <a:defRPr/>
            </a:pPr>
            <a:endParaRPr lang="ar-SA" sz="2800" b="1" dirty="0">
              <a:solidFill>
                <a:schemeClr val="accent2"/>
              </a:solidFill>
              <a:effectLst>
                <a:outerShdw blurRad="38100" dist="38100" dir="2700000" algn="tl">
                  <a:srgbClr val="C0C0C0"/>
                </a:outerShdw>
              </a:effectLst>
            </a:endParaRPr>
          </a:p>
          <a:p>
            <a:pPr marL="457200" indent="-457200">
              <a:buFont typeface="+mj-cs"/>
              <a:buAutoNum type="arabic2Minus" startAt="4"/>
              <a:defRPr/>
            </a:pPr>
            <a:r>
              <a:rPr lang="ar-SA" sz="2500" dirty="0">
                <a:solidFill>
                  <a:schemeClr val="accent1"/>
                </a:solidFill>
                <a:cs typeface="+mj-cs"/>
              </a:rPr>
              <a:t>الأحداث اللاحقة أو التالية على تاريخ الميزانية :</a:t>
            </a:r>
            <a:r>
              <a:rPr lang="en-US" sz="2500" dirty="0">
                <a:solidFill>
                  <a:schemeClr val="accent1"/>
                </a:solidFill>
                <a:cs typeface="+mj-cs"/>
              </a:rPr>
              <a:t>Post-Balance Sheet Events </a:t>
            </a:r>
          </a:p>
          <a:p>
            <a:pPr marL="0" indent="0">
              <a:buNone/>
              <a:defRPr/>
            </a:pPr>
            <a:endParaRPr lang="ar-SA" sz="2500" dirty="0">
              <a:solidFill>
                <a:schemeClr val="accent1"/>
              </a:solidFill>
              <a:cs typeface="+mj-cs"/>
            </a:endParaRPr>
          </a:p>
          <a:p>
            <a:pPr>
              <a:buNone/>
              <a:defRPr/>
            </a:pPr>
            <a:r>
              <a:rPr lang="ar-SA" sz="2300" dirty="0">
                <a:cs typeface="+mj-cs"/>
              </a:rPr>
              <a:t>من المتعارف عليه وجود فترة زمنية بين تاريخ إصدار القوائم المالية وتاريخ نشرها وخلال هذه الفترة قد تقع أحداث مهمة مثل الاندماج أو الدخول في اتفاقيات تجارية  أو التخلص من قدر كبير من الاستثمارات طويلة الأجل أو حدوث حريق يؤدي إلى خسارة في أحد الأصول مما يتطلب الإفصاح عنها في شكل ملاحظات مرفقة لاحتمال تأثيرها على متخذي القرارات.</a:t>
            </a:r>
          </a:p>
          <a:p>
            <a:endParaRPr lang="ar-SA" dirty="0">
              <a:cs typeface="+mj-cs"/>
            </a:endParaRPr>
          </a:p>
          <a:p>
            <a:endParaRPr lang="ar-SA" dirty="0">
              <a:cs typeface="+mj-cs"/>
            </a:endParaRPr>
          </a:p>
          <a:p>
            <a:endParaRPr lang="ar-SA" dirty="0">
              <a:cs typeface="+mj-cs"/>
            </a:endParaRPr>
          </a:p>
          <a:p>
            <a:endParaRPr lang="ar-SA" dirty="0">
              <a:cs typeface="+mj-cs"/>
            </a:endParaRPr>
          </a:p>
        </p:txBody>
      </p:sp>
    </p:spTree>
    <p:extLst>
      <p:ext uri="{BB962C8B-B14F-4D97-AF65-F5344CB8AC3E}">
        <p14:creationId xmlns:p14="http://schemas.microsoft.com/office/powerpoint/2010/main" val="7404985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301752" y="1953344"/>
            <a:ext cx="8503920" cy="4572000"/>
          </a:xfrm>
        </p:spPr>
        <p:txBody>
          <a:bodyPr>
            <a:noAutofit/>
          </a:bodyPr>
          <a:lstStyle/>
          <a:p>
            <a:pPr>
              <a:buNone/>
            </a:pPr>
            <a:r>
              <a:rPr lang="ar-SA" altLang="ar-SA" sz="1800" dirty="0">
                <a:solidFill>
                  <a:schemeClr val="tx1"/>
                </a:solidFill>
                <a:cs typeface="+mj-cs"/>
              </a:rPr>
              <a:t>هناك نوعان من الأحداث كالتالي : </a:t>
            </a:r>
          </a:p>
          <a:p>
            <a:pPr>
              <a:buNone/>
            </a:pPr>
            <a:endParaRPr lang="ar-SA" altLang="ar-SA" sz="1800" dirty="0">
              <a:solidFill>
                <a:schemeClr val="tx1"/>
              </a:solidFill>
              <a:cs typeface="+mj-cs"/>
            </a:endParaRPr>
          </a:p>
          <a:p>
            <a:pPr>
              <a:buNone/>
            </a:pPr>
            <a:r>
              <a:rPr lang="ar-SA" altLang="ar-SA" sz="1800" dirty="0">
                <a:solidFill>
                  <a:schemeClr val="tx1"/>
                </a:solidFill>
                <a:cs typeface="+mj-cs"/>
              </a:rPr>
              <a:t>أ ـ أحداث لاحقة من شأنها أن تحدث تعديلات على القوائم فهذه تقدم دليلاً إضافياً على حالات كانت موجودة في تاريخ إعداد القوائم أو تؤثر على التقديرات المستخدمة في إعدادها. مثل الأحداث التالية التي تؤثر على تحقق أصول معينة مثل الحسابات المدينة و المخزون وتسوية بعض الالتزامات المقدرة (كإفلاس عميل هام وإعدام ديون كبيرة عليه خلال الفترة ما بين تاريخي إعداد القوائم المالية ونشرها)</a:t>
            </a:r>
          </a:p>
          <a:p>
            <a:pPr>
              <a:buNone/>
            </a:pPr>
            <a:endParaRPr lang="ar-SA" altLang="ar-SA" sz="1800" dirty="0">
              <a:solidFill>
                <a:schemeClr val="tx1"/>
              </a:solidFill>
              <a:cs typeface="+mj-cs"/>
            </a:endParaRPr>
          </a:p>
          <a:p>
            <a:pPr>
              <a:buNone/>
            </a:pPr>
            <a:r>
              <a:rPr lang="ar-SA" altLang="ar-SA" sz="1800" dirty="0">
                <a:solidFill>
                  <a:schemeClr val="tx1"/>
                </a:solidFill>
                <a:cs typeface="+mj-cs"/>
              </a:rPr>
              <a:t>ب ـ أحداث لاحقة لا تتطلب تعديلات في القوائم المالية المعدة حيث تقدم دليلاً على حالات لم تكن موجودة في تاريخ إعداد القوائم ولكنها ظهرت بعد ذلك التاريخ. بما يتطلب الإفصاح عنها في الملاحظات المرفقة مثل:</a:t>
            </a:r>
          </a:p>
          <a:p>
            <a:pPr>
              <a:buNone/>
            </a:pPr>
            <a:r>
              <a:rPr lang="ar-SA" altLang="ar-SA" sz="1800" dirty="0">
                <a:solidFill>
                  <a:schemeClr val="tx1"/>
                </a:solidFill>
                <a:cs typeface="+mj-cs"/>
              </a:rPr>
              <a:t>1ـ بيع سندات أو أسهم رأس المال أو تجزئة الأسهم أو التوزيعات في صورة أسهم.</a:t>
            </a:r>
          </a:p>
          <a:p>
            <a:pPr>
              <a:buNone/>
            </a:pPr>
            <a:r>
              <a:rPr lang="ar-SA" altLang="ar-SA" sz="1800" dirty="0">
                <a:solidFill>
                  <a:schemeClr val="tx1"/>
                </a:solidFill>
                <a:cs typeface="+mj-cs"/>
              </a:rPr>
              <a:t>2ـ حدوث عملية اندماج أو ارتقابها.</a:t>
            </a:r>
          </a:p>
          <a:p>
            <a:pPr>
              <a:buNone/>
            </a:pPr>
            <a:r>
              <a:rPr lang="ar-SA" altLang="ar-SA" sz="1800" dirty="0">
                <a:solidFill>
                  <a:schemeClr val="tx1"/>
                </a:solidFill>
                <a:cs typeface="+mj-cs"/>
              </a:rPr>
              <a:t>3ـ حدوث خسارة في أصول المنشأة.</a:t>
            </a:r>
          </a:p>
          <a:p>
            <a:pPr>
              <a:buNone/>
            </a:pPr>
            <a:r>
              <a:rPr lang="ar-SA" altLang="ar-SA" sz="1800" dirty="0">
                <a:solidFill>
                  <a:schemeClr val="tx1"/>
                </a:solidFill>
                <a:cs typeface="+mj-cs"/>
              </a:rPr>
              <a:t>وهذا التحديد يتطلب قدراً كبيراً من الحكم الشخصي والحنكة ومعرفة الحقائق والظروف المحيطة.</a:t>
            </a:r>
          </a:p>
        </p:txBody>
      </p:sp>
      <p:graphicFrame>
        <p:nvGraphicFramePr>
          <p:cNvPr id="5" name="Group 36"/>
          <p:cNvGraphicFramePr>
            <a:graphicFrameLocks/>
          </p:cNvGraphicFramePr>
          <p:nvPr>
            <p:extLst>
              <p:ext uri="{D42A27DB-BD31-4B8C-83A1-F6EECF244321}">
                <p14:modId xmlns:p14="http://schemas.microsoft.com/office/powerpoint/2010/main" val="3133763245"/>
              </p:ext>
            </p:extLst>
          </p:nvPr>
        </p:nvGraphicFramePr>
        <p:xfrm>
          <a:off x="323528" y="260648"/>
          <a:ext cx="8436868" cy="1550622"/>
        </p:xfrm>
        <a:graphic>
          <a:graphicData uri="http://schemas.openxmlformats.org/drawingml/2006/table">
            <a:tbl>
              <a:tblPr rtl="1"/>
              <a:tblGrid>
                <a:gridCol w="380969">
                  <a:extLst>
                    <a:ext uri="{9D8B030D-6E8A-4147-A177-3AD203B41FA5}">
                      <a16:colId xmlns:a16="http://schemas.microsoft.com/office/drawing/2014/main" val="20000"/>
                    </a:ext>
                  </a:extLst>
                </a:gridCol>
                <a:gridCol w="1800077">
                  <a:extLst>
                    <a:ext uri="{9D8B030D-6E8A-4147-A177-3AD203B41FA5}">
                      <a16:colId xmlns:a16="http://schemas.microsoft.com/office/drawing/2014/main" val="20001"/>
                    </a:ext>
                  </a:extLst>
                </a:gridCol>
                <a:gridCol w="1620703">
                  <a:extLst>
                    <a:ext uri="{9D8B030D-6E8A-4147-A177-3AD203B41FA5}">
                      <a16:colId xmlns:a16="http://schemas.microsoft.com/office/drawing/2014/main" val="20002"/>
                    </a:ext>
                  </a:extLst>
                </a:gridCol>
                <a:gridCol w="428590">
                  <a:extLst>
                    <a:ext uri="{9D8B030D-6E8A-4147-A177-3AD203B41FA5}">
                      <a16:colId xmlns:a16="http://schemas.microsoft.com/office/drawing/2014/main" val="20003"/>
                    </a:ext>
                  </a:extLst>
                </a:gridCol>
                <a:gridCol w="788923">
                  <a:extLst>
                    <a:ext uri="{9D8B030D-6E8A-4147-A177-3AD203B41FA5}">
                      <a16:colId xmlns:a16="http://schemas.microsoft.com/office/drawing/2014/main" val="20004"/>
                    </a:ext>
                  </a:extLst>
                </a:gridCol>
                <a:gridCol w="401604">
                  <a:extLst>
                    <a:ext uri="{9D8B030D-6E8A-4147-A177-3AD203B41FA5}">
                      <a16:colId xmlns:a16="http://schemas.microsoft.com/office/drawing/2014/main" val="20005"/>
                    </a:ext>
                  </a:extLst>
                </a:gridCol>
                <a:gridCol w="380969">
                  <a:extLst>
                    <a:ext uri="{9D8B030D-6E8A-4147-A177-3AD203B41FA5}">
                      <a16:colId xmlns:a16="http://schemas.microsoft.com/office/drawing/2014/main" val="20006"/>
                    </a:ext>
                  </a:extLst>
                </a:gridCol>
                <a:gridCol w="542880">
                  <a:extLst>
                    <a:ext uri="{9D8B030D-6E8A-4147-A177-3AD203B41FA5}">
                      <a16:colId xmlns:a16="http://schemas.microsoft.com/office/drawing/2014/main" val="20007"/>
                    </a:ext>
                  </a:extLst>
                </a:gridCol>
                <a:gridCol w="380969">
                  <a:extLst>
                    <a:ext uri="{9D8B030D-6E8A-4147-A177-3AD203B41FA5}">
                      <a16:colId xmlns:a16="http://schemas.microsoft.com/office/drawing/2014/main" val="20008"/>
                    </a:ext>
                  </a:extLst>
                </a:gridCol>
                <a:gridCol w="1211163">
                  <a:extLst>
                    <a:ext uri="{9D8B030D-6E8A-4147-A177-3AD203B41FA5}">
                      <a16:colId xmlns:a16="http://schemas.microsoft.com/office/drawing/2014/main" val="20009"/>
                    </a:ext>
                  </a:extLst>
                </a:gridCol>
                <a:gridCol w="500021">
                  <a:extLst>
                    <a:ext uri="{9D8B030D-6E8A-4147-A177-3AD203B41FA5}">
                      <a16:colId xmlns:a16="http://schemas.microsoft.com/office/drawing/2014/main" val="20010"/>
                    </a:ext>
                  </a:extLst>
                </a:gridCol>
              </a:tblGrid>
              <a:tr h="420854">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Arial" pitchFamily="34" charset="0"/>
                        <a:cs typeface="Arial" pitchFamily="34" charset="0"/>
                      </a:endParaRPr>
                    </a:p>
                  </a:txBody>
                  <a:tcPr marT="45733" marB="45733"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cs typeface="Arial" pitchFamily="34" charset="0"/>
                      </a:endParaRPr>
                    </a:p>
                  </a:txBody>
                  <a:tcPr marT="45733" marB="45733" horzOverflow="overflow">
                    <a:lnL>
                      <a:noFill/>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cs typeface="Arial" pitchFamily="34" charset="0"/>
                      </a:endParaRPr>
                    </a:p>
                  </a:txBody>
                  <a:tcPr marT="45733" marB="45733" horzOverflow="overflow">
                    <a:lnL>
                      <a:noFill/>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0" i="0" u="none" strike="noStrike" cap="none" normalizeH="0" baseline="0">
                          <a:ln>
                            <a:noFill/>
                          </a:ln>
                          <a:solidFill>
                            <a:schemeClr val="tx1"/>
                          </a:solidFill>
                          <a:effectLst/>
                          <a:latin typeface="Arial" pitchFamily="34" charset="0"/>
                          <a:cs typeface="Arial" pitchFamily="34" charset="0"/>
                        </a:rPr>
                        <a:t>تاريخ الميزانية</a:t>
                      </a:r>
                      <a:endParaRPr kumimoji="0" lang="en-US" sz="1800" b="0" i="0" u="none" strike="noStrike" cap="none" normalizeH="0" baseline="0">
                        <a:ln>
                          <a:noFill/>
                        </a:ln>
                        <a:solidFill>
                          <a:schemeClr val="tx1"/>
                        </a:solidFill>
                        <a:effectLst/>
                        <a:latin typeface="Arial" pitchFamily="34" charset="0"/>
                        <a:cs typeface="Arial" pitchFamily="34" charset="0"/>
                      </a:endParaRPr>
                    </a:p>
                  </a:txBody>
                  <a:tcPr marL="90000" marR="90000" marT="46813" marB="46813" anchor="b" anchorCtr="1" horzOverflow="overflow">
                    <a:lnL>
                      <a:noFill/>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c hMerge="1">
                  <a:txBody>
                    <a:bodyPr/>
                    <a:lstStyle/>
                    <a:p>
                      <a:pPr rtl="1"/>
                      <a:endParaRPr lang="ar-SA"/>
                    </a:p>
                  </a:txBody>
                  <a:tcPr/>
                </a:tc>
                <a:tc gridSpan="2">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a:txBody>
                  <a:tcPr marL="90000" marR="90000" marT="46813" marB="46813" anchor="b" anchorCtr="1" horzOverflow="overflow">
                    <a:lnL>
                      <a:noFill/>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c gridSpan="3">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0" i="0" u="none" strike="noStrike" cap="none" normalizeH="0" baseline="0">
                          <a:ln>
                            <a:noFill/>
                          </a:ln>
                          <a:solidFill>
                            <a:schemeClr val="tx1"/>
                          </a:solidFill>
                          <a:effectLst/>
                          <a:latin typeface="Arial" pitchFamily="34" charset="0"/>
                          <a:cs typeface="Arial" pitchFamily="34" charset="0"/>
                        </a:rPr>
                        <a:t>تاريخ إصدار</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0" i="0" u="none" strike="noStrike" cap="none" normalizeH="0" baseline="0">
                          <a:ln>
                            <a:noFill/>
                          </a:ln>
                          <a:solidFill>
                            <a:schemeClr val="tx1"/>
                          </a:solidFill>
                          <a:effectLst/>
                          <a:latin typeface="Arial" pitchFamily="34" charset="0"/>
                          <a:cs typeface="Arial" pitchFamily="34" charset="0"/>
                        </a:rPr>
                        <a:t>القوائم المالية</a:t>
                      </a:r>
                      <a:endParaRPr kumimoji="0" lang="en-US" sz="1800" b="0" i="0" u="none" strike="noStrike" cap="none" normalizeH="0" baseline="0">
                        <a:ln>
                          <a:noFill/>
                        </a:ln>
                        <a:solidFill>
                          <a:schemeClr val="tx1"/>
                        </a:solidFill>
                        <a:effectLst/>
                        <a:latin typeface="Arial" pitchFamily="34" charset="0"/>
                        <a:cs typeface="Arial" pitchFamily="34" charset="0"/>
                      </a:endParaRPr>
                    </a:p>
                  </a:txBody>
                  <a:tcPr marL="90000" marR="90000" marT="46813" marB="46813" anchor="b" anchorCtr="1"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c hMerge="1">
                  <a:txBody>
                    <a:bodyPr/>
                    <a:lstStyle/>
                    <a:p>
                      <a:pPr rtl="1"/>
                      <a:endParaRPr lang="ar-SA"/>
                    </a:p>
                  </a:txBody>
                  <a:tcPr/>
                </a:tc>
                <a:extLst>
                  <a:ext uri="{0D108BD9-81ED-4DB2-BD59-A6C34878D82A}">
                    <a16:rowId xmlns:a16="http://schemas.microsoft.com/office/drawing/2014/main" val="10000"/>
                  </a:ext>
                </a:extLst>
              </a:tr>
              <a:tr h="312827">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Arial" pitchFamily="34" charset="0"/>
                        <a:cs typeface="Arial" pitchFamily="34" charset="0"/>
                      </a:endParaRPr>
                    </a:p>
                  </a:txBody>
                  <a:tcPr marT="45733" marB="4573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gridSpan="4">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Arial" pitchFamily="34" charset="0"/>
                        <a:cs typeface="Arial" pitchFamily="34" charset="0"/>
                      </a:endParaRPr>
                    </a:p>
                  </a:txBody>
                  <a:tcPr marT="45733" marB="4573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gridSpan="5">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a:ln>
                            <a:noFill/>
                          </a:ln>
                          <a:solidFill>
                            <a:schemeClr val="tx1"/>
                          </a:solidFill>
                          <a:effectLst>
                            <a:outerShdw blurRad="38100" dist="38100" dir="2700000" algn="tl">
                              <a:srgbClr val="FFFFFF"/>
                            </a:outerShdw>
                          </a:effectLst>
                          <a:latin typeface="Arial" pitchFamily="34" charset="0"/>
                          <a:cs typeface="Arial" pitchFamily="34" charset="0"/>
                        </a:rPr>
                        <a:t>فترة الأحداث اللاحقة</a:t>
                      </a:r>
                      <a:endParaRPr kumimoji="0" lang="en-US" sz="2000" b="1" i="0" u="none" strike="noStrike" cap="none" normalizeH="0" baseline="0">
                        <a:ln>
                          <a:noFill/>
                        </a:ln>
                        <a:solidFill>
                          <a:schemeClr val="tx1"/>
                        </a:solidFill>
                        <a:effectLst>
                          <a:outerShdw blurRad="38100" dist="38100" dir="2700000" algn="tl">
                            <a:srgbClr val="FFFFFF"/>
                          </a:outerShdw>
                        </a:effectLst>
                        <a:latin typeface="Arial" pitchFamily="34" charset="0"/>
                        <a:cs typeface="Arial" pitchFamily="34" charset="0"/>
                      </a:endParaRPr>
                    </a:p>
                  </a:txBody>
                  <a:tcPr marL="90000" marR="90000" marT="46813" marB="4681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Arial" pitchFamily="34" charset="0"/>
                        <a:cs typeface="Arial" pitchFamily="34" charset="0"/>
                      </a:endParaRPr>
                    </a:p>
                  </a:txBody>
                  <a:tcPr marT="45733" marB="4573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1"/>
                  </a:ext>
                </a:extLst>
              </a:tr>
              <a:tr h="202423">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SA" sz="1600" b="0" i="0" u="none" strike="noStrike" cap="none" normalizeH="0" baseline="0" dirty="0">
                        <a:ln>
                          <a:noFill/>
                        </a:ln>
                        <a:solidFill>
                          <a:schemeClr val="tx1"/>
                        </a:solidFill>
                        <a:effectLst/>
                        <a:latin typeface="Arial" pitchFamily="34" charset="0"/>
                        <a:cs typeface="Arial" pitchFamily="34" charset="0"/>
                      </a:endParaRPr>
                    </a:p>
                  </a:txBody>
                  <a:tcPr marT="45733" marB="45733"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dirty="0">
                          <a:ln>
                            <a:noFill/>
                          </a:ln>
                          <a:solidFill>
                            <a:schemeClr val="tx1"/>
                          </a:solidFill>
                          <a:effectLst/>
                          <a:latin typeface="Arial" pitchFamily="34" charset="0"/>
                          <a:cs typeface="Arial" pitchFamily="34" charset="0"/>
                        </a:rPr>
                        <a:t>1 محرم 1421</a:t>
                      </a:r>
                      <a:endParaRPr kumimoji="0" lang="en-US" sz="1600" b="0" i="0" u="none" strike="noStrike" cap="none" normalizeH="0" baseline="0" dirty="0">
                        <a:ln>
                          <a:noFill/>
                        </a:ln>
                        <a:solidFill>
                          <a:schemeClr val="tx1"/>
                        </a:solidFill>
                        <a:effectLst/>
                        <a:latin typeface="Arial" pitchFamily="34" charset="0"/>
                        <a:cs typeface="Arial" pitchFamily="34" charset="0"/>
                      </a:endParaRPr>
                    </a:p>
                  </a:txBody>
                  <a:tcPr marT="45733" marB="45733"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c hMerge="1">
                  <a:txBody>
                    <a:bodyPr/>
                    <a:lstStyle/>
                    <a:p>
                      <a:pPr rtl="1"/>
                      <a:endParaRPr lang="ar-SA"/>
                    </a:p>
                  </a:txBody>
                  <a:tcPr/>
                </a:tc>
                <a:tc gridSpan="3">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a:ln>
                            <a:noFill/>
                          </a:ln>
                          <a:solidFill>
                            <a:schemeClr val="tx1"/>
                          </a:solidFill>
                          <a:effectLst/>
                          <a:latin typeface="Arial" pitchFamily="34" charset="0"/>
                          <a:cs typeface="Arial" pitchFamily="34" charset="0"/>
                        </a:rPr>
                        <a:t>30 ذي الحجة 1421</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marT="45733" marB="45733"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c hMerge="1">
                  <a:txBody>
                    <a:bodyPr/>
                    <a:lstStyle/>
                    <a:p>
                      <a:pPr rtl="1"/>
                      <a:endParaRPr lang="ar-SA"/>
                    </a:p>
                  </a:txBody>
                  <a:tcPr/>
                </a:tc>
                <a:tc gridSpan="2">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cs typeface="Arial" pitchFamily="34" charset="0"/>
                      </a:endParaRPr>
                    </a:p>
                  </a:txBody>
                  <a:tcPr marT="45733" marB="45733"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c gridSpan="2">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dirty="0">
                          <a:ln>
                            <a:noFill/>
                          </a:ln>
                          <a:solidFill>
                            <a:schemeClr val="tx1"/>
                          </a:solidFill>
                          <a:effectLst/>
                          <a:latin typeface="Arial" pitchFamily="34" charset="0"/>
                          <a:cs typeface="Arial" pitchFamily="34" charset="0"/>
                        </a:rPr>
                        <a:t>5 جمادى أول 1421</a:t>
                      </a:r>
                      <a:endParaRPr kumimoji="0" lang="en-US" sz="1600" b="0" i="0" u="none" strike="noStrike" cap="none" normalizeH="0" baseline="0" dirty="0">
                        <a:ln>
                          <a:noFill/>
                        </a:ln>
                        <a:solidFill>
                          <a:schemeClr val="tx1"/>
                        </a:solidFill>
                        <a:effectLst/>
                        <a:latin typeface="Arial" pitchFamily="34" charset="0"/>
                        <a:cs typeface="Arial" pitchFamily="34" charset="0"/>
                      </a:endParaRPr>
                    </a:p>
                  </a:txBody>
                  <a:tcPr marT="45733" marB="45733"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1675795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519113" y="548680"/>
            <a:ext cx="8229600" cy="1143000"/>
          </a:xfrm>
        </p:spPr>
        <p:txBody>
          <a:bodyPr>
            <a:normAutofit fontScale="90000"/>
          </a:bodyPr>
          <a:lstStyle/>
          <a:p>
            <a:pPr algn="r" eaLnBrk="1" hangingPunct="1">
              <a:defRPr/>
            </a:pPr>
            <a:r>
              <a:rPr lang="ar-SA" sz="3200" b="1" dirty="0">
                <a:solidFill>
                  <a:schemeClr val="accent1"/>
                </a:solidFill>
                <a:effectLst>
                  <a:outerShdw blurRad="38100" dist="38100" dir="2700000" algn="tl">
                    <a:srgbClr val="C0C0C0"/>
                  </a:outerShdw>
                </a:effectLst>
              </a:rPr>
              <a:t>2/5 أساليب الإفصاح عن المعلومات الإضافية :</a:t>
            </a:r>
            <a:br>
              <a:rPr lang="ar-SA" sz="3200" b="1" dirty="0">
                <a:solidFill>
                  <a:schemeClr val="accent1"/>
                </a:solidFill>
                <a:effectLst>
                  <a:outerShdw blurRad="38100" dist="38100" dir="2700000" algn="tl">
                    <a:srgbClr val="C0C0C0"/>
                  </a:outerShdw>
                </a:effectLst>
              </a:rPr>
            </a:br>
            <a:r>
              <a:rPr lang="en-US" sz="3200" b="1" dirty="0">
                <a:solidFill>
                  <a:schemeClr val="accent1"/>
                </a:solidFill>
                <a:effectLst>
                  <a:outerShdw blurRad="38100" dist="38100" dir="2700000" algn="tl">
                    <a:srgbClr val="C0C0C0"/>
                  </a:outerShdw>
                </a:effectLst>
              </a:rPr>
              <a:t>Techniques of Disclosure</a:t>
            </a:r>
            <a:br>
              <a:rPr lang="ar-SA" sz="4000" dirty="0"/>
            </a:br>
            <a:endParaRPr lang="en-US" sz="4000" dirty="0"/>
          </a:p>
        </p:txBody>
      </p:sp>
      <p:sp>
        <p:nvSpPr>
          <p:cNvPr id="23555" name="Rectangle 3"/>
          <p:cNvSpPr>
            <a:spLocks noGrp="1" noChangeArrowheads="1"/>
          </p:cNvSpPr>
          <p:nvPr>
            <p:ph type="body" sz="half" idx="1"/>
          </p:nvPr>
        </p:nvSpPr>
        <p:spPr>
          <a:xfrm>
            <a:off x="457200" y="1484784"/>
            <a:ext cx="8507288" cy="1799754"/>
          </a:xfrm>
        </p:spPr>
        <p:txBody>
          <a:bodyPr>
            <a:normAutofit fontScale="92500" lnSpcReduction="10000"/>
          </a:bodyPr>
          <a:lstStyle/>
          <a:p>
            <a:pPr eaLnBrk="1" hangingPunct="1">
              <a:lnSpc>
                <a:spcPct val="80000"/>
              </a:lnSpc>
              <a:buFontTx/>
              <a:buChar char="-"/>
              <a:defRPr/>
            </a:pPr>
            <a:r>
              <a:rPr lang="ar-SA" sz="2400" b="1" dirty="0"/>
              <a:t>كيفية الإفصاح عن المعلومات الإضافية (</a:t>
            </a:r>
            <a:r>
              <a:rPr lang="ar-SA" sz="2400" b="1" dirty="0">
                <a:sym typeface="Wingdings" pitchFamily="2" charset="2"/>
              </a:rPr>
              <a:t>سبق التعرض لها في الفصل الثاني)</a:t>
            </a:r>
          </a:p>
          <a:p>
            <a:pPr eaLnBrk="1" hangingPunct="1">
              <a:lnSpc>
                <a:spcPct val="80000"/>
              </a:lnSpc>
              <a:buFontTx/>
              <a:buChar char="-"/>
              <a:defRPr/>
            </a:pPr>
            <a:r>
              <a:rPr lang="ar-SA" sz="2400" b="1" dirty="0"/>
              <a:t>هناك نماذج لأساليب الإفصاح .. مثل:</a:t>
            </a:r>
          </a:p>
          <a:p>
            <a:pPr eaLnBrk="1" hangingPunct="1">
              <a:lnSpc>
                <a:spcPct val="80000"/>
              </a:lnSpc>
              <a:buFontTx/>
              <a:buNone/>
              <a:defRPr/>
            </a:pPr>
            <a:r>
              <a:rPr lang="ar-SA" sz="2400" b="1" dirty="0">
                <a:solidFill>
                  <a:schemeClr val="accent1"/>
                </a:solidFill>
              </a:rPr>
              <a:t>(أ) الإيضاحات بين الأقواس : </a:t>
            </a:r>
            <a:r>
              <a:rPr lang="en-US" sz="2400" b="1" dirty="0">
                <a:solidFill>
                  <a:schemeClr val="accent1"/>
                </a:solidFill>
              </a:rPr>
              <a:t>Parenthetical Explanations</a:t>
            </a:r>
            <a:endParaRPr lang="ar-SA" sz="2400" b="1" dirty="0">
              <a:solidFill>
                <a:schemeClr val="accent1"/>
              </a:solidFill>
            </a:endParaRPr>
          </a:p>
          <a:p>
            <a:pPr eaLnBrk="1" hangingPunct="1">
              <a:lnSpc>
                <a:spcPct val="80000"/>
              </a:lnSpc>
              <a:buFontTx/>
              <a:buNone/>
              <a:defRPr/>
            </a:pPr>
            <a:r>
              <a:rPr lang="ar-SA" sz="2400" b="1" dirty="0"/>
              <a:t> عادة ما تتبع في الإفصاح عن طرق تقويم الأصول أو المحاسبة عن الاستهلاك للأصول طويلة الأجل ، وهذا الإفصاح يتميز بالبساطة والكفاءة في توصيل المعلومة.</a:t>
            </a:r>
          </a:p>
          <a:p>
            <a:pPr eaLnBrk="1" hangingPunct="1">
              <a:lnSpc>
                <a:spcPct val="80000"/>
              </a:lnSpc>
              <a:buFontTx/>
              <a:buNone/>
              <a:defRPr/>
            </a:pPr>
            <a:r>
              <a:rPr lang="ar-SA" sz="2400" b="1" dirty="0">
                <a:solidFill>
                  <a:schemeClr val="accent1"/>
                </a:solidFill>
                <a:effectLst>
                  <a:outerShdw blurRad="38100" dist="38100" dir="2700000" algn="tl">
                    <a:srgbClr val="C0C0C0"/>
                  </a:outerShdw>
                </a:effectLst>
              </a:rPr>
              <a:t>نعرض النموذج التالي كمثال:</a:t>
            </a:r>
          </a:p>
        </p:txBody>
      </p:sp>
      <p:graphicFrame>
        <p:nvGraphicFramePr>
          <p:cNvPr id="23609" name="Group 57"/>
          <p:cNvGraphicFramePr>
            <a:graphicFrameLocks noGrp="1"/>
          </p:cNvGraphicFramePr>
          <p:nvPr>
            <p:ph sz="half" idx="2"/>
            <p:extLst>
              <p:ext uri="{D42A27DB-BD31-4B8C-83A1-F6EECF244321}">
                <p14:modId xmlns:p14="http://schemas.microsoft.com/office/powerpoint/2010/main" val="3727246435"/>
              </p:ext>
            </p:extLst>
          </p:nvPr>
        </p:nvGraphicFramePr>
        <p:xfrm>
          <a:off x="1476375" y="3500438"/>
          <a:ext cx="7210425" cy="1313334"/>
        </p:xfrm>
        <a:graphic>
          <a:graphicData uri="http://schemas.openxmlformats.org/drawingml/2006/table">
            <a:tbl>
              <a:tblPr rtl="1"/>
              <a:tblGrid>
                <a:gridCol w="774700">
                  <a:extLst>
                    <a:ext uri="{9D8B030D-6E8A-4147-A177-3AD203B41FA5}">
                      <a16:colId xmlns:a16="http://schemas.microsoft.com/office/drawing/2014/main" val="20000"/>
                    </a:ext>
                  </a:extLst>
                </a:gridCol>
                <a:gridCol w="4924425">
                  <a:extLst>
                    <a:ext uri="{9D8B030D-6E8A-4147-A177-3AD203B41FA5}">
                      <a16:colId xmlns:a16="http://schemas.microsoft.com/office/drawing/2014/main" val="20001"/>
                    </a:ext>
                  </a:extLst>
                </a:gridCol>
                <a:gridCol w="1511300">
                  <a:extLst>
                    <a:ext uri="{9D8B030D-6E8A-4147-A177-3AD203B41FA5}">
                      <a16:colId xmlns:a16="http://schemas.microsoft.com/office/drawing/2014/main" val="20002"/>
                    </a:ext>
                  </a:extLst>
                </a:gridCol>
              </a:tblGrid>
              <a:tr h="670235">
                <a:tc gridSpan="3">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dirty="0">
                          <a:ln>
                            <a:noFill/>
                          </a:ln>
                          <a:solidFill>
                            <a:schemeClr val="accent1"/>
                          </a:solidFill>
                          <a:effectLst/>
                          <a:latin typeface="Arial" pitchFamily="34" charset="0"/>
                          <a:cs typeface="Arial" pitchFamily="34" charset="0"/>
                        </a:rPr>
                        <a:t>جزء من قائمة المركز المالي للشركة المتحدة</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dirty="0">
                          <a:ln>
                            <a:noFill/>
                          </a:ln>
                          <a:solidFill>
                            <a:schemeClr val="accent1"/>
                          </a:solidFill>
                          <a:effectLst/>
                          <a:latin typeface="Arial" pitchFamily="34" charset="0"/>
                          <a:cs typeface="Arial" pitchFamily="34" charset="0"/>
                        </a:rPr>
                        <a:t>في 30/12/1421 هـ</a:t>
                      </a:r>
                      <a:endParaRPr kumimoji="0" lang="en-US" sz="2000" b="1" i="0" u="none" strike="noStrike" cap="none" normalizeH="0" baseline="0" dirty="0">
                        <a:ln>
                          <a:noFill/>
                        </a:ln>
                        <a:solidFill>
                          <a:schemeClr val="accent1"/>
                        </a:solidFill>
                        <a:effectLst/>
                        <a:latin typeface="Arial" pitchFamily="34" charset="0"/>
                        <a:cs typeface="Arial" pitchFamily="34" charset="0"/>
                      </a:endParaRPr>
                    </a:p>
                  </a:txBody>
                  <a:tcPr marL="0" marR="0" marT="0" marB="0" anchor="b"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pPr rtl="1"/>
                      <a:endParaRPr lang="ar-SA"/>
                    </a:p>
                  </a:txBody>
                  <a:tcPr/>
                </a:tc>
                <a:tc hMerge="1">
                  <a:txBody>
                    <a:bodyPr/>
                    <a:lstStyle/>
                    <a:p>
                      <a:pPr rtl="1"/>
                      <a:endParaRPr lang="ar-SA"/>
                    </a:p>
                  </a:txBody>
                  <a:tcPr/>
                </a:tc>
                <a:extLst>
                  <a:ext uri="{0D108BD9-81ED-4DB2-BD59-A6C34878D82A}">
                    <a16:rowId xmlns:a16="http://schemas.microsoft.com/office/drawing/2014/main" val="10000"/>
                  </a:ext>
                </a:extLst>
              </a:tr>
              <a:tr h="337974">
                <a:tc gridSpan="3">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a:ln>
                            <a:noFill/>
                          </a:ln>
                          <a:solidFill>
                            <a:schemeClr val="tx1"/>
                          </a:solidFill>
                          <a:effectLst/>
                          <a:latin typeface="Arial" pitchFamily="34" charset="0"/>
                          <a:cs typeface="Arial" pitchFamily="34" charset="0"/>
                        </a:rPr>
                        <a:t>الأصول:</a:t>
                      </a:r>
                      <a:endParaRPr kumimoji="0" lang="en-US" sz="2000" b="1" i="0" u="none" strike="noStrike" cap="none" normalizeH="0" baseline="0">
                        <a:ln>
                          <a:noFill/>
                        </a:ln>
                        <a:solidFill>
                          <a:schemeClr val="tx1"/>
                        </a:solidFill>
                        <a:effectLst/>
                        <a:latin typeface="Arial" pitchFamily="34" charset="0"/>
                        <a:cs typeface="Arial" pitchFamily="34" charset="0"/>
                      </a:endParaRPr>
                    </a:p>
                  </a:txBody>
                  <a:tcPr marL="0" marR="0" marT="0" marB="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hMerge="1">
                  <a:txBody>
                    <a:bodyPr/>
                    <a:lstStyle/>
                    <a:p>
                      <a:pPr rtl="1"/>
                      <a:endParaRPr lang="ar-SA"/>
                    </a:p>
                  </a:txBody>
                  <a:tcPr/>
                </a:tc>
                <a:tc hMerge="1">
                  <a:txBody>
                    <a:bodyPr/>
                    <a:lstStyle/>
                    <a:p>
                      <a:pPr rtl="1"/>
                      <a:endParaRPr lang="ar-SA"/>
                    </a:p>
                  </a:txBody>
                  <a:tcPr/>
                </a:tc>
                <a:extLst>
                  <a:ext uri="{0D108BD9-81ED-4DB2-BD59-A6C34878D82A}">
                    <a16:rowId xmlns:a16="http://schemas.microsoft.com/office/drawing/2014/main" val="10001"/>
                  </a:ext>
                </a:extLst>
              </a:tr>
              <a:tr h="304652">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SA" sz="2000" b="1" i="0" u="none" strike="noStrike" cap="none" normalizeH="0" baseline="0">
                        <a:ln>
                          <a:noFill/>
                        </a:ln>
                        <a:solidFill>
                          <a:schemeClr val="tx1"/>
                        </a:solidFill>
                        <a:effectLst/>
                        <a:latin typeface="Arial" pitchFamily="34" charset="0"/>
                        <a:cs typeface="Arial" pitchFamily="34" charset="0"/>
                      </a:endParaRPr>
                    </a:p>
                  </a:txBody>
                  <a:tcPr marL="0" marR="0" marT="0" marB="0"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dirty="0">
                          <a:ln>
                            <a:noFill/>
                          </a:ln>
                          <a:solidFill>
                            <a:schemeClr val="tx1"/>
                          </a:solidFill>
                          <a:effectLst/>
                          <a:latin typeface="Arial" pitchFamily="34" charset="0"/>
                          <a:cs typeface="Arial" pitchFamily="34" charset="0"/>
                        </a:rPr>
                        <a:t>المخزون السلعي (القيمة السوقية 145000 دينار )</a:t>
                      </a:r>
                      <a:endParaRPr kumimoji="0" lang="en-US" sz="2000" b="1" i="0" u="none" strike="noStrike" cap="none" normalizeH="0" baseline="0" dirty="0">
                        <a:ln>
                          <a:noFill/>
                        </a:ln>
                        <a:solidFill>
                          <a:schemeClr val="tx1"/>
                        </a:solidFill>
                        <a:effectLst/>
                        <a:latin typeface="Arial" pitchFamily="34" charset="0"/>
                        <a:cs typeface="Arial" pitchFamily="34" charset="0"/>
                      </a:endParaRPr>
                    </a:p>
                  </a:txBody>
                  <a:tcPr marL="0" marR="0" marT="0" marB="0"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dirty="0">
                          <a:ln>
                            <a:noFill/>
                          </a:ln>
                          <a:solidFill>
                            <a:schemeClr val="tx1"/>
                          </a:solidFill>
                          <a:effectLst/>
                          <a:latin typeface="Arial" pitchFamily="34" charset="0"/>
                          <a:cs typeface="Arial" pitchFamily="34" charset="0"/>
                        </a:rPr>
                        <a:t>119000 دينار </a:t>
                      </a:r>
                      <a:endParaRPr kumimoji="0" lang="en-US" sz="2000" b="1" i="0" u="none" strike="noStrike" cap="none" normalizeH="0" baseline="0" dirty="0">
                        <a:ln>
                          <a:noFill/>
                        </a:ln>
                        <a:solidFill>
                          <a:schemeClr val="tx1"/>
                        </a:solidFill>
                        <a:effectLst/>
                        <a:latin typeface="Arial" pitchFamily="34" charset="0"/>
                        <a:cs typeface="Arial" pitchFamily="34" charset="0"/>
                      </a:endParaRPr>
                    </a:p>
                  </a:txBody>
                  <a:tcPr marL="0" marR="0" marT="0" marB="0"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23610" name="Text Box 58"/>
          <p:cNvSpPr txBox="1">
            <a:spLocks noChangeArrowheads="1"/>
          </p:cNvSpPr>
          <p:nvPr/>
        </p:nvSpPr>
        <p:spPr bwMode="auto">
          <a:xfrm>
            <a:off x="179388" y="4797425"/>
            <a:ext cx="8569325" cy="2123658"/>
          </a:xfrm>
          <a:prstGeom prst="rect">
            <a:avLst/>
          </a:prstGeom>
          <a:noFill/>
          <a:ln w="9525">
            <a:noFill/>
            <a:miter lim="800000"/>
            <a:headEnd/>
            <a:tailEnd/>
          </a:ln>
          <a:effectLst/>
        </p:spPr>
        <p:txBody>
          <a:bodyPr>
            <a:spAutoFit/>
          </a:bodyPr>
          <a:lstStyle/>
          <a:p>
            <a:pPr>
              <a:defRPr/>
            </a:pPr>
            <a:r>
              <a:rPr lang="ar-SA" sz="2400" b="1" dirty="0">
                <a:solidFill>
                  <a:schemeClr val="accent1"/>
                </a:solidFill>
              </a:rPr>
              <a:t>(ب) الملاحظات الإيضاحية : </a:t>
            </a:r>
            <a:r>
              <a:rPr lang="en-US" sz="2400" b="1" dirty="0">
                <a:solidFill>
                  <a:schemeClr val="accent1"/>
                </a:solidFill>
              </a:rPr>
              <a:t>Footnotes</a:t>
            </a:r>
            <a:endParaRPr lang="ar-SA" sz="2400" b="1" dirty="0">
              <a:solidFill>
                <a:schemeClr val="accent1"/>
              </a:solidFill>
            </a:endParaRPr>
          </a:p>
          <a:p>
            <a:pPr>
              <a:defRPr/>
            </a:pPr>
            <a:r>
              <a:rPr lang="ar-SA" sz="2000" b="1" dirty="0"/>
              <a:t>- قد يتعذر عرض الإيضاحات في صلب القوائم بين أقواس فيتم استخدام الملاحظات الإيضاحية . لإزالة الغموض بعنصر معين أو تفسير رقم إجمالي وارد في القوائم أو عرض بعض المعلومات عن أحداث لم تترجم بعد في أرقام مالية ولم تتضمنها القوائم المالية. </a:t>
            </a:r>
            <a:r>
              <a:rPr lang="ar-SA" sz="2000" b="1" dirty="0">
                <a:solidFill>
                  <a:srgbClr val="008000"/>
                </a:solidFill>
                <a:effectLst>
                  <a:outerShdw blurRad="38100" dist="38100" dir="2700000" algn="tl">
                    <a:srgbClr val="C0C0C0"/>
                  </a:outerShdw>
                </a:effectLst>
              </a:rPr>
              <a:t> </a:t>
            </a:r>
          </a:p>
          <a:p>
            <a:pPr>
              <a:defRPr/>
            </a:pPr>
            <a:endParaRPr lang="ar-SA" sz="2400" b="1" dirty="0"/>
          </a:p>
          <a:p>
            <a:pPr>
              <a:defRPr/>
            </a:pPr>
            <a:endParaRPr lang="en-US" sz="2400" b="1" dirty="0"/>
          </a:p>
        </p:txBody>
      </p:sp>
    </p:spTree>
    <p:extLst>
      <p:ext uri="{BB962C8B-B14F-4D97-AF65-F5344CB8AC3E}">
        <p14:creationId xmlns:p14="http://schemas.microsoft.com/office/powerpoint/2010/main" val="3063348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p:txBody>
          <a:bodyPr>
            <a:normAutofit/>
          </a:bodyPr>
          <a:lstStyle/>
          <a:p>
            <a:r>
              <a:rPr lang="ar-SA" sz="3600" dirty="0">
                <a:solidFill>
                  <a:schemeClr val="accent1">
                    <a:lumMod val="75000"/>
                  </a:schemeClr>
                </a:solidFill>
              </a:rPr>
              <a:t>قائمة المركز المالي</a:t>
            </a:r>
            <a:endParaRPr lang="ar-SA" dirty="0">
              <a:cs typeface="+mj-cs"/>
            </a:endParaRPr>
          </a:p>
        </p:txBody>
      </p:sp>
      <p:sp>
        <p:nvSpPr>
          <p:cNvPr id="5" name="عنصر نائب للمحتوى 4"/>
          <p:cNvSpPr>
            <a:spLocks noGrp="1"/>
          </p:cNvSpPr>
          <p:nvPr>
            <p:ph sz="quarter" idx="1"/>
          </p:nvPr>
        </p:nvSpPr>
        <p:spPr>
          <a:xfrm>
            <a:off x="301752" y="1988840"/>
            <a:ext cx="8503920" cy="3600400"/>
          </a:xfrm>
        </p:spPr>
        <p:txBody>
          <a:bodyPr/>
          <a:lstStyle/>
          <a:p>
            <a:endParaRPr lang="ar-SA" dirty="0">
              <a:cs typeface="+mj-cs"/>
            </a:endParaRPr>
          </a:p>
          <a:p>
            <a:r>
              <a:rPr lang="ar-SA" dirty="0">
                <a:cs typeface="+mj-cs"/>
              </a:rPr>
              <a:t>تفصح قائمة المركز المالي عن المركز المالي للمنشأة في تاريخ معين.</a:t>
            </a:r>
          </a:p>
          <a:p>
            <a:r>
              <a:rPr lang="ar-SA" dirty="0">
                <a:cs typeface="+mj-cs"/>
              </a:rPr>
              <a:t>هي تقرير يوضح المعلومات الخاصة بقيمة استثمارات المنشأة الممثلة في الأصول ومصادر هذه الاستثمارات الممثلة في الالتزامات وحقوق الملكية.</a:t>
            </a:r>
          </a:p>
          <a:p>
            <a:r>
              <a:rPr lang="ar-SA" dirty="0">
                <a:cs typeface="+mj-cs"/>
              </a:rPr>
              <a:t>تعتبر ملخصاً تاريخياً لكل من الأصول والالتزامات وكذلك حقوق الملكية.</a:t>
            </a:r>
          </a:p>
          <a:p>
            <a:r>
              <a:rPr lang="ar-SA" dirty="0">
                <a:cs typeface="+mj-cs"/>
              </a:rPr>
              <a:t>تعتبر تقريرًا تاريخيًا نظرا لأنها تعكس الآثار التراكمية للأحداث والعمليات التي تمت في الماضي.</a:t>
            </a:r>
          </a:p>
          <a:p>
            <a:endParaRPr lang="ar-SA" dirty="0">
              <a:cs typeface="+mj-cs"/>
            </a:endParaRPr>
          </a:p>
        </p:txBody>
      </p:sp>
    </p:spTree>
    <p:extLst>
      <p:ext uri="{BB962C8B-B14F-4D97-AF65-F5344CB8AC3E}">
        <p14:creationId xmlns:p14="http://schemas.microsoft.com/office/powerpoint/2010/main" val="18065876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type="body" sz="half" idx="4294967295"/>
          </p:nvPr>
        </p:nvSpPr>
        <p:spPr>
          <a:xfrm>
            <a:off x="-252536" y="332656"/>
            <a:ext cx="9144000" cy="1785938"/>
          </a:xfrm>
        </p:spPr>
        <p:txBody>
          <a:bodyPr>
            <a:normAutofit fontScale="77500" lnSpcReduction="20000"/>
          </a:bodyPr>
          <a:lstStyle/>
          <a:p>
            <a:pPr eaLnBrk="1" hangingPunct="1">
              <a:lnSpc>
                <a:spcPct val="80000"/>
              </a:lnSpc>
              <a:buFontTx/>
              <a:buNone/>
            </a:pPr>
            <a:r>
              <a:rPr lang="ar-SA" altLang="ar-SA" sz="2400" b="1" dirty="0">
                <a:solidFill>
                  <a:schemeClr val="accent1"/>
                </a:solidFill>
              </a:rPr>
              <a:t>(ج</a:t>
            </a:r>
            <a:r>
              <a:rPr lang="ar-SA" altLang="ar-SA" sz="2800" b="1" dirty="0">
                <a:solidFill>
                  <a:schemeClr val="accent1"/>
                </a:solidFill>
              </a:rPr>
              <a:t>) البنود المقابلة :  </a:t>
            </a:r>
            <a:r>
              <a:rPr lang="en-US" altLang="ar-SA" sz="2800" b="1" dirty="0">
                <a:solidFill>
                  <a:schemeClr val="accent1"/>
                </a:solidFill>
              </a:rPr>
              <a:t>Contra Items</a:t>
            </a:r>
            <a:endParaRPr lang="ar-SA" altLang="ar-SA" sz="2800" b="1" dirty="0">
              <a:solidFill>
                <a:schemeClr val="accent1"/>
              </a:solidFill>
            </a:endParaRPr>
          </a:p>
          <a:p>
            <a:pPr eaLnBrk="1" hangingPunct="1">
              <a:lnSpc>
                <a:spcPct val="80000"/>
              </a:lnSpc>
              <a:buFontTx/>
              <a:buNone/>
            </a:pPr>
            <a:endParaRPr lang="ar-SA" altLang="ar-SA" sz="2800" b="1" dirty="0">
              <a:solidFill>
                <a:schemeClr val="accent1"/>
              </a:solidFill>
            </a:endParaRPr>
          </a:p>
          <a:p>
            <a:pPr eaLnBrk="1" hangingPunct="1">
              <a:lnSpc>
                <a:spcPct val="80000"/>
              </a:lnSpc>
              <a:buFontTx/>
              <a:buNone/>
            </a:pPr>
            <a:r>
              <a:rPr lang="ar-SA" altLang="ar-SA" sz="2800" b="1" dirty="0"/>
              <a:t>يتم استخدام هذا الأسلوب لإيضاح العلاقة بين عناصر قائمة المركز المالي.</a:t>
            </a:r>
          </a:p>
          <a:p>
            <a:pPr eaLnBrk="1" hangingPunct="1">
              <a:lnSpc>
                <a:spcPct val="80000"/>
              </a:lnSpc>
              <a:buFontTx/>
              <a:buNone/>
            </a:pPr>
            <a:r>
              <a:rPr lang="ar-SA" altLang="ar-SA" sz="2800" b="1" dirty="0"/>
              <a:t>مثل: -مقابلة الأصول طويلة الأجل بحساب مخصصات الاستهلاك الخاصة بها.</a:t>
            </a:r>
          </a:p>
          <a:p>
            <a:pPr eaLnBrk="1" hangingPunct="1">
              <a:lnSpc>
                <a:spcPct val="80000"/>
              </a:lnSpc>
              <a:buFontTx/>
              <a:buNone/>
            </a:pPr>
            <a:r>
              <a:rPr lang="ar-SA" altLang="ar-SA" sz="2800" b="1" dirty="0"/>
              <a:t>	- مقابلة حساب العملاء بحساب مخصص الديون المشكوك فيها.</a:t>
            </a:r>
          </a:p>
          <a:p>
            <a:pPr eaLnBrk="1" hangingPunct="1">
              <a:lnSpc>
                <a:spcPct val="80000"/>
              </a:lnSpc>
              <a:buFontTx/>
              <a:buNone/>
            </a:pPr>
            <a:r>
              <a:rPr lang="ar-SA" altLang="ar-SA" sz="2000" b="1" dirty="0"/>
              <a:t> </a:t>
            </a:r>
          </a:p>
          <a:p>
            <a:pPr eaLnBrk="1" hangingPunct="1">
              <a:lnSpc>
                <a:spcPct val="80000"/>
              </a:lnSpc>
              <a:buFontTx/>
              <a:buNone/>
            </a:pPr>
            <a:r>
              <a:rPr lang="ar-SA" altLang="ar-SA" sz="2000" b="1" dirty="0">
                <a:solidFill>
                  <a:srgbClr val="008000"/>
                </a:solidFill>
              </a:rPr>
              <a:t> </a:t>
            </a:r>
            <a:endParaRPr lang="en-US" altLang="ar-SA" sz="2000" b="1" dirty="0">
              <a:solidFill>
                <a:srgbClr val="008000"/>
              </a:solidFill>
            </a:endParaRPr>
          </a:p>
        </p:txBody>
      </p:sp>
      <p:graphicFrame>
        <p:nvGraphicFramePr>
          <p:cNvPr id="71831" name="Group 151"/>
          <p:cNvGraphicFramePr>
            <a:graphicFrameLocks noGrp="1"/>
          </p:cNvGraphicFramePr>
          <p:nvPr>
            <p:ph sz="half" idx="4294967295"/>
            <p:extLst>
              <p:ext uri="{D42A27DB-BD31-4B8C-83A1-F6EECF244321}">
                <p14:modId xmlns:p14="http://schemas.microsoft.com/office/powerpoint/2010/main" val="793512875"/>
              </p:ext>
            </p:extLst>
          </p:nvPr>
        </p:nvGraphicFramePr>
        <p:xfrm>
          <a:off x="539552" y="2060848"/>
          <a:ext cx="8101013" cy="4517997"/>
        </p:xfrm>
        <a:graphic>
          <a:graphicData uri="http://schemas.openxmlformats.org/drawingml/2006/table">
            <a:tbl>
              <a:tblPr rtl="1"/>
              <a:tblGrid>
                <a:gridCol w="717550">
                  <a:extLst>
                    <a:ext uri="{9D8B030D-6E8A-4147-A177-3AD203B41FA5}">
                      <a16:colId xmlns:a16="http://schemas.microsoft.com/office/drawing/2014/main" val="20000"/>
                    </a:ext>
                  </a:extLst>
                </a:gridCol>
                <a:gridCol w="5583238">
                  <a:extLst>
                    <a:ext uri="{9D8B030D-6E8A-4147-A177-3AD203B41FA5}">
                      <a16:colId xmlns:a16="http://schemas.microsoft.com/office/drawing/2014/main" val="20001"/>
                    </a:ext>
                  </a:extLst>
                </a:gridCol>
                <a:gridCol w="1800225">
                  <a:extLst>
                    <a:ext uri="{9D8B030D-6E8A-4147-A177-3AD203B41FA5}">
                      <a16:colId xmlns:a16="http://schemas.microsoft.com/office/drawing/2014/main" val="20002"/>
                    </a:ext>
                  </a:extLst>
                </a:gridCol>
              </a:tblGrid>
              <a:tr h="1043024">
                <a:tc gridSpan="3">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dirty="0">
                          <a:ln>
                            <a:noFill/>
                          </a:ln>
                          <a:solidFill>
                            <a:schemeClr val="tx1"/>
                          </a:solidFill>
                          <a:effectLst/>
                          <a:latin typeface="Arial" pitchFamily="34" charset="0"/>
                          <a:cs typeface="Arial" pitchFamily="34" charset="0"/>
                        </a:rPr>
                        <a:t>جزء من قائمة المركز المالي للشركة المتحدة</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dirty="0">
                          <a:ln>
                            <a:noFill/>
                          </a:ln>
                          <a:solidFill>
                            <a:schemeClr val="tx1"/>
                          </a:solidFill>
                          <a:effectLst/>
                          <a:latin typeface="Arial" pitchFamily="34" charset="0"/>
                          <a:cs typeface="Arial" pitchFamily="34" charset="0"/>
                        </a:rPr>
                        <a:t>في 30/12/1421هـ</a:t>
                      </a:r>
                      <a:endParaRPr kumimoji="0" lang="en-US" sz="2000" b="1" i="0" u="none" strike="noStrike" cap="none" normalizeH="0" baseline="0" dirty="0">
                        <a:ln>
                          <a:noFill/>
                        </a:ln>
                        <a:solidFill>
                          <a:schemeClr val="tx1"/>
                        </a:solidFill>
                        <a:effectLst/>
                        <a:latin typeface="Arial" pitchFamily="34" charset="0"/>
                        <a:cs typeface="Arial" pitchFamily="34" charset="0"/>
                      </a:endParaRPr>
                    </a:p>
                  </a:txBody>
                  <a:tcPr marT="45724" marB="4572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pPr rtl="1"/>
                      <a:endParaRPr lang="ar-SA"/>
                    </a:p>
                  </a:txBody>
                  <a:tcPr/>
                </a:tc>
                <a:tc hMerge="1">
                  <a:txBody>
                    <a:bodyPr/>
                    <a:lstStyle/>
                    <a:p>
                      <a:pPr rtl="1"/>
                      <a:endParaRPr lang="ar-SA"/>
                    </a:p>
                  </a:txBody>
                  <a:tcPr/>
                </a:tc>
                <a:extLst>
                  <a:ext uri="{0D108BD9-81ED-4DB2-BD59-A6C34878D82A}">
                    <a16:rowId xmlns:a16="http://schemas.microsoft.com/office/drawing/2014/main" val="10000"/>
                  </a:ext>
                </a:extLst>
              </a:tr>
              <a:tr h="396275">
                <a:tc gridSpan="2">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a:ln>
                            <a:noFill/>
                          </a:ln>
                          <a:solidFill>
                            <a:schemeClr val="tx1"/>
                          </a:solidFill>
                          <a:effectLst/>
                          <a:latin typeface="Arial" pitchFamily="34" charset="0"/>
                          <a:cs typeface="Arial" pitchFamily="34" charset="0"/>
                        </a:rPr>
                        <a:t>الأصول المتداولة:</a:t>
                      </a:r>
                      <a:endParaRPr kumimoji="0" lang="en-US" sz="2000" b="0" i="0" u="none" strike="noStrike" cap="none" normalizeH="0" baseline="0">
                        <a:ln>
                          <a:noFill/>
                        </a:ln>
                        <a:solidFill>
                          <a:schemeClr val="tx1"/>
                        </a:solidFill>
                        <a:effectLst/>
                        <a:latin typeface="Arial" pitchFamily="34" charset="0"/>
                        <a:cs typeface="Arial" pitchFamily="34" charset="0"/>
                      </a:endParaRPr>
                    </a:p>
                  </a:txBody>
                  <a:tcPr marT="45724" marB="45724"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hMerge="1">
                  <a:txBody>
                    <a:bodyPr/>
                    <a:lstStyle/>
                    <a:p>
                      <a:pPr rtl="1"/>
                      <a:endParaRPr lang="ar-SA"/>
                    </a:p>
                  </a:txBody>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SA" sz="2000" b="0" i="0" u="none" strike="noStrike" cap="none" normalizeH="0" baseline="0">
                        <a:ln>
                          <a:noFill/>
                        </a:ln>
                        <a:solidFill>
                          <a:schemeClr val="tx1"/>
                        </a:solidFill>
                        <a:effectLst/>
                        <a:latin typeface="Arial" pitchFamily="34" charset="0"/>
                        <a:cs typeface="Arial" pitchFamily="34" charset="0"/>
                      </a:endParaRPr>
                    </a:p>
                  </a:txBody>
                  <a:tcPr marT="45724" marB="45724"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1"/>
                  </a:ext>
                </a:extLst>
              </a:tr>
              <a:tr h="396275">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SA" sz="2000" b="0" i="0" u="none" strike="noStrike" cap="none" normalizeH="0" baseline="0">
                        <a:ln>
                          <a:noFill/>
                        </a:ln>
                        <a:solidFill>
                          <a:schemeClr val="tx1"/>
                        </a:solidFill>
                        <a:effectLst/>
                        <a:latin typeface="Arial" pitchFamily="34" charset="0"/>
                        <a:cs typeface="Arial" pitchFamily="34" charset="0"/>
                      </a:endParaRPr>
                    </a:p>
                  </a:txBody>
                  <a:tcPr marT="45724" marB="45724"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a:ln>
                            <a:noFill/>
                          </a:ln>
                          <a:solidFill>
                            <a:schemeClr val="tx1"/>
                          </a:solidFill>
                          <a:effectLst/>
                          <a:latin typeface="Arial" pitchFamily="34" charset="0"/>
                          <a:cs typeface="Arial" pitchFamily="34" charset="0"/>
                        </a:rPr>
                        <a:t>المدينون</a:t>
                      </a:r>
                      <a:endParaRPr kumimoji="0" lang="en-US" sz="2000" b="0" i="0" u="none" strike="noStrike" cap="none" normalizeH="0" baseline="0">
                        <a:ln>
                          <a:noFill/>
                        </a:ln>
                        <a:solidFill>
                          <a:schemeClr val="tx1"/>
                        </a:solidFill>
                        <a:effectLst/>
                        <a:latin typeface="Arial" pitchFamily="34" charset="0"/>
                        <a:cs typeface="Arial" pitchFamily="34" charset="0"/>
                      </a:endParaRPr>
                    </a:p>
                  </a:txBody>
                  <a:tcPr marT="45724" marB="45724" horzOverflow="overflow">
                    <a:lnL>
                      <a:noFill/>
                    </a:lnL>
                    <a:lnR>
                      <a:noFill/>
                    </a:lnR>
                    <a:lnT>
                      <a:noFill/>
                    </a:lnT>
                    <a:lnB>
                      <a:noFill/>
                    </a:lnB>
                    <a:lnTlToBr>
                      <a:noFill/>
                    </a:lnTlToBr>
                    <a:lnBlToTr>
                      <a:noFill/>
                    </a:lnBlToTr>
                    <a:noFill/>
                  </a:tcPr>
                </a:tc>
                <a:tc>
                  <a:txBody>
                    <a:bodyPr/>
                    <a:lstStyle/>
                    <a:p>
                      <a:pPr marL="0" marR="0" lvl="0" indent="0" algn="l"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dirty="0">
                          <a:ln>
                            <a:noFill/>
                          </a:ln>
                          <a:solidFill>
                            <a:schemeClr val="tx1"/>
                          </a:solidFill>
                          <a:effectLst/>
                          <a:latin typeface="Arial" pitchFamily="34" charset="0"/>
                          <a:cs typeface="Arial" pitchFamily="34" charset="0"/>
                        </a:rPr>
                        <a:t>590000 دينار </a:t>
                      </a:r>
                      <a:endParaRPr kumimoji="0" lang="en-US" sz="2000" b="0" i="0" u="none" strike="noStrike" cap="none" normalizeH="0" baseline="0" dirty="0">
                        <a:ln>
                          <a:noFill/>
                        </a:ln>
                        <a:solidFill>
                          <a:schemeClr val="tx1"/>
                        </a:solidFill>
                        <a:effectLst/>
                        <a:latin typeface="Arial" pitchFamily="34" charset="0"/>
                        <a:cs typeface="Arial" pitchFamily="34" charset="0"/>
                      </a:endParaRPr>
                    </a:p>
                  </a:txBody>
                  <a:tcPr marT="45724" marB="45724"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2"/>
                  </a:ext>
                </a:extLst>
              </a:tr>
              <a:tr h="396275">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SA" sz="2000" b="0" i="0" u="none" strike="noStrike" cap="none" normalizeH="0" baseline="0">
                        <a:ln>
                          <a:noFill/>
                        </a:ln>
                        <a:solidFill>
                          <a:schemeClr val="tx1"/>
                        </a:solidFill>
                        <a:effectLst/>
                        <a:latin typeface="Arial" pitchFamily="34" charset="0"/>
                        <a:cs typeface="Arial" pitchFamily="34" charset="0"/>
                      </a:endParaRPr>
                    </a:p>
                  </a:txBody>
                  <a:tcPr marT="45724" marB="45724"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dirty="0">
                          <a:ln>
                            <a:noFill/>
                          </a:ln>
                          <a:solidFill>
                            <a:schemeClr val="tx1"/>
                          </a:solidFill>
                          <a:effectLst/>
                          <a:latin typeface="Arial" pitchFamily="34" charset="0"/>
                          <a:cs typeface="Arial" pitchFamily="34" charset="0"/>
                        </a:rPr>
                        <a:t>يطرح: مخصص الديون المشكوك فيها</a:t>
                      </a:r>
                      <a:endParaRPr kumimoji="0" lang="en-US" sz="2000" b="0" i="0" u="none" strike="noStrike" cap="none" normalizeH="0" baseline="0" dirty="0">
                        <a:ln>
                          <a:noFill/>
                        </a:ln>
                        <a:solidFill>
                          <a:schemeClr val="tx1"/>
                        </a:solidFill>
                        <a:effectLst/>
                        <a:latin typeface="Arial" pitchFamily="34" charset="0"/>
                        <a:cs typeface="Arial" pitchFamily="34" charset="0"/>
                      </a:endParaRPr>
                    </a:p>
                  </a:txBody>
                  <a:tcPr marT="45724" marB="45724" horzOverflow="overflow">
                    <a:lnL>
                      <a:noFill/>
                    </a:lnL>
                    <a:lnR>
                      <a:noFill/>
                    </a:lnR>
                    <a:lnT>
                      <a:noFill/>
                    </a:lnT>
                    <a:lnB>
                      <a:noFill/>
                    </a:lnB>
                    <a:lnTlToBr>
                      <a:noFill/>
                    </a:lnTlToBr>
                    <a:lnBlToTr>
                      <a:noFill/>
                    </a:lnBlToTr>
                    <a:noFill/>
                  </a:tcPr>
                </a:tc>
                <a:tc>
                  <a:txBody>
                    <a:bodyPr/>
                    <a:lstStyle/>
                    <a:p>
                      <a:pPr marL="0" marR="0" lvl="0" indent="0" algn="l"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dirty="0">
                          <a:ln>
                            <a:noFill/>
                          </a:ln>
                          <a:solidFill>
                            <a:schemeClr val="tx1"/>
                          </a:solidFill>
                          <a:effectLst/>
                          <a:latin typeface="Arial" pitchFamily="34" charset="0"/>
                          <a:cs typeface="Arial" pitchFamily="34" charset="0"/>
                        </a:rPr>
                        <a:t>(90000) دينار </a:t>
                      </a:r>
                      <a:endParaRPr kumimoji="0" lang="en-US" sz="2000" b="0" i="0" u="none" strike="noStrike" cap="none" normalizeH="0" baseline="0" dirty="0">
                        <a:ln>
                          <a:noFill/>
                        </a:ln>
                        <a:solidFill>
                          <a:schemeClr val="tx1"/>
                        </a:solidFill>
                        <a:effectLst/>
                        <a:latin typeface="Arial" pitchFamily="34" charset="0"/>
                        <a:cs typeface="Arial" pitchFamily="34" charset="0"/>
                      </a:endParaRPr>
                    </a:p>
                  </a:txBody>
                  <a:tcPr marT="45724" marB="45724" horzOverflow="overflow">
                    <a:lnL>
                      <a:noFill/>
                    </a:lnL>
                    <a:lnR w="28575"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96275">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SA" sz="2000" b="0" i="0" u="none" strike="noStrike" cap="none" normalizeH="0" baseline="0">
                        <a:ln>
                          <a:noFill/>
                        </a:ln>
                        <a:solidFill>
                          <a:schemeClr val="tx1"/>
                        </a:solidFill>
                        <a:effectLst/>
                        <a:latin typeface="Arial" pitchFamily="34" charset="0"/>
                        <a:cs typeface="Arial" pitchFamily="34" charset="0"/>
                      </a:endParaRPr>
                    </a:p>
                  </a:txBody>
                  <a:tcPr marT="45724" marB="45724"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a:ln>
                            <a:noFill/>
                          </a:ln>
                          <a:solidFill>
                            <a:schemeClr val="tx1"/>
                          </a:solidFill>
                          <a:effectLst/>
                          <a:latin typeface="Arial" pitchFamily="34" charset="0"/>
                          <a:cs typeface="Arial" pitchFamily="34" charset="0"/>
                        </a:rPr>
                        <a:t>قيمة المدينون القابلة للتحقق</a:t>
                      </a:r>
                      <a:endParaRPr kumimoji="0" lang="en-US" sz="2000" b="0" i="0" u="none" strike="noStrike" cap="none" normalizeH="0" baseline="0">
                        <a:ln>
                          <a:noFill/>
                        </a:ln>
                        <a:solidFill>
                          <a:schemeClr val="tx1"/>
                        </a:solidFill>
                        <a:effectLst/>
                        <a:latin typeface="Arial" pitchFamily="34" charset="0"/>
                        <a:cs typeface="Arial" pitchFamily="34" charset="0"/>
                      </a:endParaRPr>
                    </a:p>
                  </a:txBody>
                  <a:tcPr marT="45724" marB="45724" horzOverflow="overflow">
                    <a:lnL>
                      <a:noFill/>
                    </a:lnL>
                    <a:lnR>
                      <a:noFill/>
                    </a:lnR>
                    <a:lnT>
                      <a:noFill/>
                    </a:lnT>
                    <a:lnB>
                      <a:noFill/>
                    </a:lnB>
                    <a:lnTlToBr>
                      <a:noFill/>
                    </a:lnTlToBr>
                    <a:lnBlToTr>
                      <a:noFill/>
                    </a:lnBlToTr>
                    <a:noFill/>
                  </a:tcPr>
                </a:tc>
                <a:tc>
                  <a:txBody>
                    <a:bodyPr/>
                    <a:lstStyle/>
                    <a:p>
                      <a:pPr marL="0" marR="0" lvl="0" indent="0" algn="l"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dirty="0">
                          <a:ln>
                            <a:noFill/>
                          </a:ln>
                          <a:solidFill>
                            <a:schemeClr val="tx1"/>
                          </a:solidFill>
                          <a:effectLst/>
                          <a:latin typeface="Arial" pitchFamily="34" charset="0"/>
                          <a:cs typeface="Arial" pitchFamily="34" charset="0"/>
                        </a:rPr>
                        <a:t>500000 دينار </a:t>
                      </a:r>
                      <a:endParaRPr kumimoji="0" lang="en-US" sz="2000" b="0" i="0" u="none" strike="noStrike" cap="none" normalizeH="0" baseline="0" dirty="0">
                        <a:ln>
                          <a:noFill/>
                        </a:ln>
                        <a:solidFill>
                          <a:schemeClr val="tx1"/>
                        </a:solidFill>
                        <a:effectLst/>
                        <a:latin typeface="Arial" pitchFamily="34" charset="0"/>
                        <a:cs typeface="Arial" pitchFamily="34" charset="0"/>
                      </a:endParaRPr>
                    </a:p>
                  </a:txBody>
                  <a:tcPr marT="45724" marB="45724"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4"/>
                  </a:ext>
                </a:extLst>
              </a:tr>
              <a:tr h="396275">
                <a:tc gridSpan="2">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a:ln>
                            <a:noFill/>
                          </a:ln>
                          <a:solidFill>
                            <a:schemeClr val="tx1"/>
                          </a:solidFill>
                          <a:effectLst/>
                          <a:latin typeface="Arial" pitchFamily="34" charset="0"/>
                          <a:cs typeface="Arial" pitchFamily="34" charset="0"/>
                        </a:rPr>
                        <a:t>الأصول طويلة الأجل:</a:t>
                      </a:r>
                      <a:endParaRPr kumimoji="0" lang="en-US" sz="2000" b="0" i="0" u="none" strike="noStrike" cap="none" normalizeH="0" baseline="0">
                        <a:ln>
                          <a:noFill/>
                        </a:ln>
                        <a:solidFill>
                          <a:schemeClr val="tx1"/>
                        </a:solidFill>
                        <a:effectLst/>
                        <a:latin typeface="Arial" pitchFamily="34" charset="0"/>
                        <a:cs typeface="Arial" pitchFamily="34" charset="0"/>
                      </a:endParaRPr>
                    </a:p>
                  </a:txBody>
                  <a:tcPr marT="45724" marB="45724"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hMerge="1">
                  <a:txBody>
                    <a:bodyPr/>
                    <a:lstStyle/>
                    <a:p>
                      <a:pPr rtl="1"/>
                      <a:endParaRPr lang="ar-SA"/>
                    </a:p>
                  </a:txBody>
                  <a:tcPr/>
                </a:tc>
                <a:tc>
                  <a:txBody>
                    <a:bodyPr/>
                    <a:lstStyle/>
                    <a:p>
                      <a:pPr marL="0" marR="0" lvl="0" indent="0" algn="l" defTabSz="914400" rtl="1" eaLnBrk="1" fontAlgn="base" latinLnBrk="0" hangingPunct="1">
                        <a:lnSpc>
                          <a:spcPct val="100000"/>
                        </a:lnSpc>
                        <a:spcBef>
                          <a:spcPct val="20000"/>
                        </a:spcBef>
                        <a:spcAft>
                          <a:spcPct val="0"/>
                        </a:spcAft>
                        <a:buClrTx/>
                        <a:buSzTx/>
                        <a:buFontTx/>
                        <a:buNone/>
                        <a:tabLst/>
                      </a:pPr>
                      <a:endParaRPr kumimoji="0" lang="ar-SA" sz="2000" b="0" i="0" u="none" strike="noStrike" cap="none" normalizeH="0" baseline="0">
                        <a:ln>
                          <a:noFill/>
                        </a:ln>
                        <a:solidFill>
                          <a:schemeClr val="tx1"/>
                        </a:solidFill>
                        <a:effectLst/>
                        <a:latin typeface="Arial" pitchFamily="34" charset="0"/>
                        <a:cs typeface="Arial" pitchFamily="34" charset="0"/>
                      </a:endParaRPr>
                    </a:p>
                  </a:txBody>
                  <a:tcPr marT="45724" marB="45724"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5"/>
                  </a:ext>
                </a:extLst>
              </a:tr>
              <a:tr h="396275">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SA" sz="2000" b="0" i="0" u="none" strike="noStrike" cap="none" normalizeH="0" baseline="0">
                        <a:ln>
                          <a:noFill/>
                        </a:ln>
                        <a:solidFill>
                          <a:schemeClr val="tx1"/>
                        </a:solidFill>
                        <a:effectLst/>
                        <a:latin typeface="Arial" pitchFamily="34" charset="0"/>
                        <a:cs typeface="Arial" pitchFamily="34" charset="0"/>
                      </a:endParaRPr>
                    </a:p>
                  </a:txBody>
                  <a:tcPr marT="45724" marB="45724"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a:ln>
                            <a:noFill/>
                          </a:ln>
                          <a:solidFill>
                            <a:schemeClr val="tx1"/>
                          </a:solidFill>
                          <a:effectLst/>
                          <a:latin typeface="Arial" pitchFamily="34" charset="0"/>
                          <a:cs typeface="Arial" pitchFamily="34" charset="0"/>
                        </a:rPr>
                        <a:t>عقارات ومعدات </a:t>
                      </a:r>
                      <a:endParaRPr kumimoji="0" lang="en-US" sz="2000" b="0" i="0" u="none" strike="noStrike" cap="none" normalizeH="0" baseline="0">
                        <a:ln>
                          <a:noFill/>
                        </a:ln>
                        <a:solidFill>
                          <a:schemeClr val="tx1"/>
                        </a:solidFill>
                        <a:effectLst/>
                        <a:latin typeface="Arial" pitchFamily="34" charset="0"/>
                        <a:cs typeface="Arial" pitchFamily="34" charset="0"/>
                      </a:endParaRPr>
                    </a:p>
                  </a:txBody>
                  <a:tcPr marT="45724" marB="45724" horzOverflow="overflow">
                    <a:lnL>
                      <a:noFill/>
                    </a:lnL>
                    <a:lnR>
                      <a:noFill/>
                    </a:lnR>
                    <a:lnT>
                      <a:noFill/>
                    </a:lnT>
                    <a:lnB>
                      <a:noFill/>
                    </a:lnB>
                    <a:lnTlToBr>
                      <a:noFill/>
                    </a:lnTlToBr>
                    <a:lnBlToTr>
                      <a:noFill/>
                    </a:lnBlToTr>
                    <a:noFill/>
                  </a:tcPr>
                </a:tc>
                <a:tc>
                  <a:txBody>
                    <a:bodyPr/>
                    <a:lstStyle/>
                    <a:p>
                      <a:pPr marL="0" marR="0" lvl="0" indent="0" algn="l"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dirty="0">
                          <a:ln>
                            <a:noFill/>
                          </a:ln>
                          <a:solidFill>
                            <a:schemeClr val="tx1"/>
                          </a:solidFill>
                          <a:effectLst/>
                          <a:latin typeface="Arial" pitchFamily="34" charset="0"/>
                          <a:cs typeface="Arial" pitchFamily="34" charset="0"/>
                        </a:rPr>
                        <a:t>2500000 دينار </a:t>
                      </a:r>
                      <a:endParaRPr kumimoji="0" lang="en-US" sz="2000" b="0" i="0" u="none" strike="noStrike" cap="none" normalizeH="0" baseline="0" dirty="0">
                        <a:ln>
                          <a:noFill/>
                        </a:ln>
                        <a:solidFill>
                          <a:schemeClr val="tx1"/>
                        </a:solidFill>
                        <a:effectLst/>
                        <a:latin typeface="Arial" pitchFamily="34" charset="0"/>
                        <a:cs typeface="Arial" pitchFamily="34" charset="0"/>
                      </a:endParaRPr>
                    </a:p>
                  </a:txBody>
                  <a:tcPr marT="45724" marB="45724"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6"/>
                  </a:ext>
                </a:extLst>
              </a:tr>
              <a:tr h="396275">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SA" sz="2000" b="0" i="0" u="none" strike="noStrike" cap="none" normalizeH="0" baseline="0">
                        <a:ln>
                          <a:noFill/>
                        </a:ln>
                        <a:solidFill>
                          <a:schemeClr val="tx1"/>
                        </a:solidFill>
                        <a:effectLst/>
                        <a:latin typeface="Arial" pitchFamily="34" charset="0"/>
                        <a:cs typeface="Arial" pitchFamily="34" charset="0"/>
                      </a:endParaRPr>
                    </a:p>
                  </a:txBody>
                  <a:tcPr marT="45724" marB="45724"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a:ln>
                            <a:noFill/>
                          </a:ln>
                          <a:solidFill>
                            <a:schemeClr val="tx1"/>
                          </a:solidFill>
                          <a:effectLst/>
                          <a:latin typeface="Arial" pitchFamily="34" charset="0"/>
                          <a:cs typeface="Arial" pitchFamily="34" charset="0"/>
                        </a:rPr>
                        <a:t>يطرح: مخصصات استهلاك</a:t>
                      </a:r>
                      <a:endParaRPr kumimoji="0" lang="en-US" sz="2000" b="0" i="0" u="none" strike="noStrike" cap="none" normalizeH="0" baseline="0">
                        <a:ln>
                          <a:noFill/>
                        </a:ln>
                        <a:solidFill>
                          <a:schemeClr val="tx1"/>
                        </a:solidFill>
                        <a:effectLst/>
                        <a:latin typeface="Arial" pitchFamily="34" charset="0"/>
                        <a:cs typeface="Arial" pitchFamily="34" charset="0"/>
                      </a:endParaRPr>
                    </a:p>
                  </a:txBody>
                  <a:tcPr marT="45724" marB="45724" horzOverflow="overflow">
                    <a:lnL>
                      <a:noFill/>
                    </a:lnL>
                    <a:lnR>
                      <a:noFill/>
                    </a:lnR>
                    <a:lnT>
                      <a:noFill/>
                    </a:lnT>
                    <a:lnB>
                      <a:noFill/>
                    </a:lnB>
                    <a:lnTlToBr>
                      <a:noFill/>
                    </a:lnTlToBr>
                    <a:lnBlToTr>
                      <a:noFill/>
                    </a:lnBlToTr>
                    <a:noFill/>
                  </a:tcPr>
                </a:tc>
                <a:tc>
                  <a:txBody>
                    <a:bodyPr/>
                    <a:lstStyle/>
                    <a:p>
                      <a:pPr marL="0" marR="0" lvl="0" indent="0" algn="l"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dirty="0">
                          <a:ln>
                            <a:noFill/>
                          </a:ln>
                          <a:solidFill>
                            <a:schemeClr val="tx1"/>
                          </a:solidFill>
                          <a:effectLst/>
                          <a:latin typeface="Arial" pitchFamily="34" charset="0"/>
                          <a:cs typeface="Arial" pitchFamily="34" charset="0"/>
                        </a:rPr>
                        <a:t>(1000000) دينار </a:t>
                      </a:r>
                      <a:endParaRPr kumimoji="0" lang="en-US" sz="2000" b="0" i="0" u="none" strike="noStrike" cap="none" normalizeH="0" baseline="0" dirty="0">
                        <a:ln>
                          <a:noFill/>
                        </a:ln>
                        <a:solidFill>
                          <a:schemeClr val="tx1"/>
                        </a:solidFill>
                        <a:effectLst/>
                        <a:latin typeface="Arial" pitchFamily="34" charset="0"/>
                        <a:cs typeface="Arial" pitchFamily="34" charset="0"/>
                      </a:endParaRPr>
                    </a:p>
                  </a:txBody>
                  <a:tcPr marT="45724" marB="45724" horzOverflow="overflow">
                    <a:lnL>
                      <a:noFill/>
                    </a:lnL>
                    <a:lnR w="28575"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96275">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SA" sz="2000" b="1" i="0" u="none" strike="noStrike" cap="none" normalizeH="0" baseline="0">
                        <a:ln>
                          <a:noFill/>
                        </a:ln>
                        <a:solidFill>
                          <a:schemeClr val="tx1"/>
                        </a:solidFill>
                        <a:effectLst/>
                        <a:latin typeface="Arial" pitchFamily="34" charset="0"/>
                        <a:cs typeface="Arial" pitchFamily="34" charset="0"/>
                      </a:endParaRPr>
                    </a:p>
                  </a:txBody>
                  <a:tcPr marT="45724" marB="45724"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a:ln>
                            <a:noFill/>
                          </a:ln>
                          <a:solidFill>
                            <a:schemeClr val="tx1"/>
                          </a:solidFill>
                          <a:effectLst/>
                          <a:latin typeface="Arial" pitchFamily="34" charset="0"/>
                          <a:cs typeface="Arial" pitchFamily="34" charset="0"/>
                        </a:rPr>
                        <a:t>القيمة الدفترية للعقارات والمعدات</a:t>
                      </a:r>
                      <a:endParaRPr kumimoji="0" lang="en-US" sz="2000" b="1" i="0" u="none" strike="noStrike" cap="none" normalizeH="0" baseline="0">
                        <a:ln>
                          <a:noFill/>
                        </a:ln>
                        <a:solidFill>
                          <a:schemeClr val="tx1"/>
                        </a:solidFill>
                        <a:effectLst/>
                        <a:latin typeface="Arial" pitchFamily="34" charset="0"/>
                        <a:cs typeface="Arial" pitchFamily="34" charset="0"/>
                      </a:endParaRPr>
                    </a:p>
                  </a:txBody>
                  <a:tcPr marT="45724" marB="45724"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dirty="0">
                          <a:ln>
                            <a:noFill/>
                          </a:ln>
                          <a:solidFill>
                            <a:schemeClr val="tx1"/>
                          </a:solidFill>
                          <a:effectLst/>
                          <a:latin typeface="Arial" pitchFamily="34" charset="0"/>
                          <a:cs typeface="Arial" pitchFamily="34" charset="0"/>
                        </a:rPr>
                        <a:t>1500000 دينار </a:t>
                      </a:r>
                      <a:endParaRPr kumimoji="0" lang="en-US" sz="2000" b="0" i="0" u="none" strike="noStrike" cap="none" normalizeH="0" baseline="0" dirty="0">
                        <a:ln>
                          <a:noFill/>
                        </a:ln>
                        <a:solidFill>
                          <a:schemeClr val="tx1"/>
                        </a:solidFill>
                        <a:effectLst/>
                        <a:latin typeface="Arial" pitchFamily="34" charset="0"/>
                        <a:cs typeface="Arial" pitchFamily="34" charset="0"/>
                      </a:endParaRPr>
                    </a:p>
                  </a:txBody>
                  <a:tcPr marT="45724" marB="45724"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9561042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body" sz="half" idx="1"/>
          </p:nvPr>
        </p:nvSpPr>
        <p:spPr>
          <a:xfrm>
            <a:off x="0" y="288925"/>
            <a:ext cx="9144000" cy="6308725"/>
          </a:xfrm>
        </p:spPr>
        <p:txBody>
          <a:bodyPr/>
          <a:lstStyle/>
          <a:p>
            <a:pPr eaLnBrk="1" hangingPunct="1">
              <a:buFontTx/>
              <a:buNone/>
            </a:pPr>
            <a:r>
              <a:rPr lang="ar-SA" altLang="ar-SA" sz="2400" b="1" dirty="0">
                <a:solidFill>
                  <a:schemeClr val="accent1"/>
                </a:solidFill>
              </a:rPr>
              <a:t>  (د) الجداول المساعدة : </a:t>
            </a:r>
            <a:r>
              <a:rPr lang="en-US" altLang="ar-SA" sz="2400" b="1" dirty="0">
                <a:solidFill>
                  <a:schemeClr val="accent1"/>
                </a:solidFill>
              </a:rPr>
              <a:t>Supporting Schedules</a:t>
            </a:r>
          </a:p>
          <a:p>
            <a:pPr eaLnBrk="1" hangingPunct="1">
              <a:buFontTx/>
              <a:buNone/>
            </a:pPr>
            <a:endParaRPr lang="en-US" altLang="ar-SA" sz="2400" b="1" dirty="0">
              <a:solidFill>
                <a:schemeClr val="accent1"/>
              </a:solidFill>
            </a:endParaRPr>
          </a:p>
          <a:p>
            <a:pPr eaLnBrk="1" hangingPunct="1">
              <a:buFontTx/>
              <a:buNone/>
            </a:pPr>
            <a:endParaRPr lang="ar-SA" altLang="ar-SA" sz="2800" b="1" dirty="0">
              <a:solidFill>
                <a:schemeClr val="accent2"/>
              </a:solidFill>
            </a:endParaRPr>
          </a:p>
          <a:p>
            <a:pPr eaLnBrk="1" hangingPunct="1">
              <a:buFontTx/>
              <a:buNone/>
            </a:pPr>
            <a:r>
              <a:rPr lang="ar-SA" altLang="ar-SA" sz="2800" dirty="0"/>
              <a:t> </a:t>
            </a:r>
            <a:r>
              <a:rPr lang="ar-SA" altLang="ar-SA" sz="2400" b="1" dirty="0"/>
              <a:t>- </a:t>
            </a:r>
            <a:r>
              <a:rPr lang="ar-SA" altLang="ar-SA" b="1" dirty="0"/>
              <a:t>قد تتعارض الرغبة في إظهار التفاصيل الخاصة  بعناصر معينة مع ضرورة وفائدة  العرض المختصر للقائمة فبالتالي يتم إظهار العنصر بشكل مختصر في القائمة  وإيضاح التفصيلات في كشوف مرفقة أو جداول مساعدة.</a:t>
            </a:r>
          </a:p>
          <a:p>
            <a:pPr eaLnBrk="1" hangingPunct="1">
              <a:buFontTx/>
              <a:buChar char="-"/>
            </a:pPr>
            <a:r>
              <a:rPr lang="ar-SA" altLang="ar-SA" b="1" dirty="0"/>
              <a:t>مثل: إظهار الاراضي والمباني والمعدات برقم إجمالي في القائمة, مع إعداد جدول مساعد يوضح التفاصيل  الخاصة بالعقارات والمعدات يبين مفردات الأراضي والمباني والمعدات وفقا لأنواعها وإجمالي التكلفة ومخصص الاستهلاك وصافي التكلفة لكل نوع</a:t>
            </a:r>
            <a:r>
              <a:rPr lang="ar-SA" altLang="ar-SA" sz="2400" b="1" dirty="0"/>
              <a:t>.</a:t>
            </a:r>
          </a:p>
          <a:p>
            <a:pPr eaLnBrk="1" hangingPunct="1">
              <a:buFontTx/>
              <a:buNone/>
            </a:pPr>
            <a:endParaRPr lang="ar-SA" altLang="ar-SA" sz="2400" b="1" dirty="0"/>
          </a:p>
        </p:txBody>
      </p:sp>
    </p:spTree>
    <p:extLst>
      <p:ext uri="{BB962C8B-B14F-4D97-AF65-F5344CB8AC3E}">
        <p14:creationId xmlns:p14="http://schemas.microsoft.com/office/powerpoint/2010/main" val="575319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9105" name="Group 257"/>
          <p:cNvGraphicFramePr>
            <a:graphicFrameLocks noGrp="1"/>
          </p:cNvGraphicFramePr>
          <p:nvPr>
            <p:ph/>
          </p:nvPr>
        </p:nvGraphicFramePr>
        <p:xfrm>
          <a:off x="107950" y="274638"/>
          <a:ext cx="8964613" cy="5972277"/>
        </p:xfrm>
        <a:graphic>
          <a:graphicData uri="http://schemas.openxmlformats.org/drawingml/2006/table">
            <a:tbl>
              <a:tblPr rtl="1"/>
              <a:tblGrid>
                <a:gridCol w="4429125">
                  <a:extLst>
                    <a:ext uri="{9D8B030D-6E8A-4147-A177-3AD203B41FA5}">
                      <a16:colId xmlns:a16="http://schemas.microsoft.com/office/drawing/2014/main" val="20000"/>
                    </a:ext>
                  </a:extLst>
                </a:gridCol>
                <a:gridCol w="1272384">
                  <a:extLst>
                    <a:ext uri="{9D8B030D-6E8A-4147-A177-3AD203B41FA5}">
                      <a16:colId xmlns:a16="http://schemas.microsoft.com/office/drawing/2014/main" val="20001"/>
                    </a:ext>
                  </a:extLst>
                </a:gridCol>
                <a:gridCol w="1102516">
                  <a:extLst>
                    <a:ext uri="{9D8B030D-6E8A-4147-A177-3AD203B41FA5}">
                      <a16:colId xmlns:a16="http://schemas.microsoft.com/office/drawing/2014/main" val="20002"/>
                    </a:ext>
                  </a:extLst>
                </a:gridCol>
                <a:gridCol w="1081088">
                  <a:extLst>
                    <a:ext uri="{9D8B030D-6E8A-4147-A177-3AD203B41FA5}">
                      <a16:colId xmlns:a16="http://schemas.microsoft.com/office/drawing/2014/main" val="20003"/>
                    </a:ext>
                  </a:extLst>
                </a:gridCol>
                <a:gridCol w="1079500">
                  <a:extLst>
                    <a:ext uri="{9D8B030D-6E8A-4147-A177-3AD203B41FA5}">
                      <a16:colId xmlns:a16="http://schemas.microsoft.com/office/drawing/2014/main" val="20004"/>
                    </a:ext>
                  </a:extLst>
                </a:gridCol>
              </a:tblGrid>
              <a:tr h="895998">
                <a:tc gridSpan="5">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400" b="1" i="0" u="none" strike="noStrike" cap="none" normalizeH="0" baseline="0" dirty="0">
                          <a:ln>
                            <a:noFill/>
                          </a:ln>
                          <a:solidFill>
                            <a:schemeClr val="tx1"/>
                          </a:solidFill>
                          <a:effectLst/>
                          <a:latin typeface="Arial" pitchFamily="34" charset="0"/>
                          <a:cs typeface="Arial" pitchFamily="34" charset="0"/>
                        </a:rPr>
                        <a:t>جزء من قائمة المركز المالي للشركة المتحدة</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400" b="1" i="0" u="none" strike="noStrike" cap="none" normalizeH="0" baseline="0" dirty="0">
                          <a:ln>
                            <a:noFill/>
                          </a:ln>
                          <a:solidFill>
                            <a:schemeClr val="tx1"/>
                          </a:solidFill>
                          <a:effectLst/>
                          <a:latin typeface="Arial" pitchFamily="34" charset="0"/>
                          <a:cs typeface="Arial" pitchFamily="34" charset="0"/>
                        </a:rPr>
                        <a:t>في 30/12/1421هـ</a:t>
                      </a:r>
                      <a:endParaRPr kumimoji="0" lang="en-US" sz="2400" b="1" i="0" u="none" strike="noStrike" cap="none" normalizeH="0" baseline="0" dirty="0">
                        <a:ln>
                          <a:noFill/>
                        </a:ln>
                        <a:solidFill>
                          <a:schemeClr val="tx1"/>
                        </a:solidFill>
                        <a:effectLst/>
                        <a:latin typeface="Arial" pitchFamily="34" charset="0"/>
                        <a:cs typeface="Arial" pitchFamily="34" charset="0"/>
                      </a:endParaRPr>
                    </a:p>
                  </a:txBody>
                  <a:tcPr marT="45714" marB="45714" horzOverflow="overflow">
                    <a:lnL cap="flat">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extLst>
                  <a:ext uri="{0D108BD9-81ED-4DB2-BD59-A6C34878D82A}">
                    <a16:rowId xmlns:a16="http://schemas.microsoft.com/office/drawing/2014/main" val="10000"/>
                  </a:ext>
                </a:extLst>
              </a:tr>
              <a:tr h="406348">
                <a:tc gridSpan="5">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dirty="0">
                          <a:ln>
                            <a:noFill/>
                          </a:ln>
                          <a:solidFill>
                            <a:schemeClr val="tx1"/>
                          </a:solidFill>
                          <a:effectLst/>
                          <a:latin typeface="Arial" pitchFamily="34" charset="0"/>
                          <a:cs typeface="Arial" pitchFamily="34" charset="0"/>
                        </a:rPr>
                        <a:t>أراضي ومباني ومعدات (أنظر جدول رقم [6])                                            1500000 دينار </a:t>
                      </a:r>
                      <a:endParaRPr kumimoji="0" lang="en-US" sz="1800" b="1" i="0" u="none" strike="noStrike" cap="none" normalizeH="0" baseline="0" dirty="0">
                        <a:ln>
                          <a:noFill/>
                        </a:ln>
                        <a:solidFill>
                          <a:schemeClr val="tx1"/>
                        </a:solidFill>
                        <a:effectLst/>
                        <a:latin typeface="Arial" pitchFamily="34" charset="0"/>
                        <a:cs typeface="Arial" pitchFamily="34" charset="0"/>
                      </a:endParaRPr>
                    </a:p>
                  </a:txBody>
                  <a:tcPr marT="45714" marB="4571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extLst>
                  <a:ext uri="{0D108BD9-81ED-4DB2-BD59-A6C34878D82A}">
                    <a16:rowId xmlns:a16="http://schemas.microsoft.com/office/drawing/2014/main" val="10001"/>
                  </a:ext>
                </a:extLst>
              </a:tr>
              <a:tr h="236508">
                <a:tc gridSpan="5">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SA" sz="800" b="0" i="0" u="none" strike="noStrike" cap="none" normalizeH="0" baseline="0">
                        <a:ln>
                          <a:noFill/>
                        </a:ln>
                        <a:solidFill>
                          <a:schemeClr val="tx1"/>
                        </a:solidFill>
                        <a:effectLst/>
                        <a:latin typeface="Arial" pitchFamily="34" charset="0"/>
                        <a:cs typeface="Arial" pitchFamily="34" charset="0"/>
                      </a:endParaRPr>
                    </a:p>
                  </a:txBody>
                  <a:tcPr marT="45714" marB="45714" horzOverflow="overflow">
                    <a:lnL cap="flat">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extLst>
                  <a:ext uri="{0D108BD9-81ED-4DB2-BD59-A6C34878D82A}">
                    <a16:rowId xmlns:a16="http://schemas.microsoft.com/office/drawing/2014/main" val="10002"/>
                  </a:ext>
                </a:extLst>
              </a:tr>
              <a:tr h="774601">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a:ln>
                            <a:noFill/>
                          </a:ln>
                          <a:solidFill>
                            <a:schemeClr val="tx1"/>
                          </a:solidFill>
                          <a:effectLst/>
                          <a:latin typeface="Arial" pitchFamily="34" charset="0"/>
                          <a:cs typeface="Arial" pitchFamily="34" charset="0"/>
                        </a:rPr>
                        <a:t>البيــــــــــــــــــــــان</a:t>
                      </a:r>
                      <a:endParaRPr kumimoji="0" lang="en-US" sz="2000" b="1" i="0" u="none" strike="noStrike" cap="none" normalizeH="0" baseline="0">
                        <a:ln>
                          <a:noFill/>
                        </a:ln>
                        <a:solidFill>
                          <a:schemeClr val="tx1"/>
                        </a:solidFill>
                        <a:effectLst/>
                        <a:latin typeface="Arial" pitchFamily="34" charset="0"/>
                        <a:cs typeface="Arial" pitchFamily="34" charset="0"/>
                      </a:endParaRPr>
                    </a:p>
                  </a:txBody>
                  <a:tcPr marL="90000" marR="90000" marT="46794" marB="46794"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dirty="0">
                          <a:ln>
                            <a:noFill/>
                          </a:ln>
                          <a:solidFill>
                            <a:schemeClr val="tx1"/>
                          </a:solidFill>
                          <a:effectLst/>
                          <a:latin typeface="Arial" pitchFamily="34" charset="0"/>
                          <a:cs typeface="Arial" pitchFamily="34" charset="0"/>
                        </a:rPr>
                        <a:t>الاجمالي</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dirty="0">
                          <a:ln>
                            <a:noFill/>
                          </a:ln>
                          <a:solidFill>
                            <a:schemeClr val="tx1"/>
                          </a:solidFill>
                          <a:effectLst/>
                          <a:latin typeface="Arial" pitchFamily="34" charset="0"/>
                          <a:cs typeface="Arial" pitchFamily="34" charset="0"/>
                        </a:rPr>
                        <a:t>دينار </a:t>
                      </a:r>
                      <a:endParaRPr kumimoji="0" lang="en-US" sz="2000" b="1" i="0" u="none" strike="noStrike" cap="none" normalizeH="0" baseline="0" dirty="0">
                        <a:ln>
                          <a:noFill/>
                        </a:ln>
                        <a:solidFill>
                          <a:schemeClr val="tx1"/>
                        </a:solidFill>
                        <a:effectLst/>
                        <a:latin typeface="Arial" pitchFamily="34" charset="0"/>
                        <a:cs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dirty="0">
                          <a:ln>
                            <a:noFill/>
                          </a:ln>
                          <a:solidFill>
                            <a:schemeClr val="tx1"/>
                          </a:solidFill>
                          <a:effectLst/>
                          <a:latin typeface="Arial" pitchFamily="34" charset="0"/>
                          <a:cs typeface="Arial" pitchFamily="34" charset="0"/>
                        </a:rPr>
                        <a:t>الأراضي</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dirty="0">
                          <a:ln>
                            <a:noFill/>
                          </a:ln>
                          <a:solidFill>
                            <a:schemeClr val="tx1"/>
                          </a:solidFill>
                          <a:effectLst/>
                          <a:latin typeface="Arial" pitchFamily="34" charset="0"/>
                          <a:cs typeface="Arial" pitchFamily="34" charset="0"/>
                        </a:rPr>
                        <a:t>دينار </a:t>
                      </a:r>
                      <a:endParaRPr kumimoji="0" lang="en-US" sz="2000" b="1" i="0" u="none" strike="noStrike" cap="none" normalizeH="0" baseline="0" dirty="0">
                        <a:ln>
                          <a:noFill/>
                        </a:ln>
                        <a:solidFill>
                          <a:schemeClr val="tx1"/>
                        </a:solidFill>
                        <a:effectLst/>
                        <a:latin typeface="Arial" pitchFamily="34" charset="0"/>
                        <a:cs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dirty="0">
                          <a:ln>
                            <a:noFill/>
                          </a:ln>
                          <a:solidFill>
                            <a:schemeClr val="tx1"/>
                          </a:solidFill>
                          <a:effectLst/>
                          <a:latin typeface="Arial" pitchFamily="34" charset="0"/>
                          <a:cs typeface="Arial" pitchFamily="34" charset="0"/>
                        </a:rPr>
                        <a:t>المباني</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dirty="0">
                          <a:ln>
                            <a:noFill/>
                          </a:ln>
                          <a:solidFill>
                            <a:schemeClr val="tx1"/>
                          </a:solidFill>
                          <a:effectLst/>
                          <a:latin typeface="Arial" pitchFamily="34" charset="0"/>
                          <a:cs typeface="Arial" pitchFamily="34" charset="0"/>
                        </a:rPr>
                        <a:t>دينار </a:t>
                      </a:r>
                      <a:endParaRPr kumimoji="0" lang="en-US" sz="2000" b="1" i="0" u="none" strike="noStrike" cap="none" normalizeH="0" baseline="0" dirty="0">
                        <a:ln>
                          <a:noFill/>
                        </a:ln>
                        <a:solidFill>
                          <a:schemeClr val="tx1"/>
                        </a:solidFill>
                        <a:effectLst/>
                        <a:latin typeface="Arial" pitchFamily="34" charset="0"/>
                        <a:cs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dirty="0">
                          <a:ln>
                            <a:noFill/>
                          </a:ln>
                          <a:solidFill>
                            <a:schemeClr val="tx1"/>
                          </a:solidFill>
                          <a:effectLst/>
                          <a:latin typeface="Arial" pitchFamily="34" charset="0"/>
                          <a:cs typeface="Arial" pitchFamily="34" charset="0"/>
                        </a:rPr>
                        <a:t>المعدات</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dirty="0">
                          <a:ln>
                            <a:noFill/>
                          </a:ln>
                          <a:solidFill>
                            <a:schemeClr val="tx1"/>
                          </a:solidFill>
                          <a:effectLst/>
                          <a:latin typeface="Arial" pitchFamily="34" charset="0"/>
                          <a:cs typeface="Arial" pitchFamily="34" charset="0"/>
                        </a:rPr>
                        <a:t>دينار </a:t>
                      </a:r>
                      <a:endParaRPr kumimoji="0" lang="en-US" sz="2000" b="1" i="0" u="none" strike="noStrike" cap="none" normalizeH="0" baseline="0" dirty="0">
                        <a:ln>
                          <a:noFill/>
                        </a:ln>
                        <a:solidFill>
                          <a:schemeClr val="tx1"/>
                        </a:solidFill>
                        <a:effectLst/>
                        <a:latin typeface="Arial" pitchFamily="34" charset="0"/>
                        <a:cs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06348">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a:ln>
                            <a:noFill/>
                          </a:ln>
                          <a:solidFill>
                            <a:schemeClr val="tx1"/>
                          </a:solidFill>
                          <a:effectLst/>
                          <a:latin typeface="Arial" pitchFamily="34" charset="0"/>
                          <a:cs typeface="Arial" pitchFamily="34" charset="0"/>
                        </a:rPr>
                        <a:t>رصيد 1/1/1421</a:t>
                      </a:r>
                      <a:endParaRPr kumimoji="0" lang="en-US" sz="1800" b="1" i="0" u="none" strike="noStrike" cap="none" normalizeH="0" baseline="0">
                        <a:ln>
                          <a:noFill/>
                        </a:ln>
                        <a:solidFill>
                          <a:schemeClr val="tx1"/>
                        </a:solidFill>
                        <a:effectLst/>
                        <a:latin typeface="Arial" pitchFamily="34" charset="0"/>
                        <a:cs typeface="Arial" pitchFamily="34"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a:ln>
                            <a:noFill/>
                          </a:ln>
                          <a:solidFill>
                            <a:schemeClr val="tx1"/>
                          </a:solidFill>
                          <a:effectLst/>
                          <a:latin typeface="Arial" pitchFamily="34" charset="0"/>
                          <a:cs typeface="Arial" pitchFamily="34" charset="0"/>
                        </a:rPr>
                        <a:t>1800000</a:t>
                      </a:r>
                      <a:endParaRPr kumimoji="0" lang="en-US" sz="1800" b="1" i="0" u="none" strike="noStrike" cap="none" normalizeH="0" baseline="0">
                        <a:ln>
                          <a:noFill/>
                        </a:ln>
                        <a:solidFill>
                          <a:schemeClr val="tx1"/>
                        </a:solidFill>
                        <a:effectLst/>
                        <a:latin typeface="Arial" pitchFamily="34" charset="0"/>
                        <a:cs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a:ln>
                            <a:noFill/>
                          </a:ln>
                          <a:solidFill>
                            <a:schemeClr val="tx1"/>
                          </a:solidFill>
                          <a:effectLst/>
                          <a:latin typeface="Arial" pitchFamily="34" charset="0"/>
                          <a:cs typeface="Arial" pitchFamily="34" charset="0"/>
                        </a:rPr>
                        <a:t>600000</a:t>
                      </a:r>
                      <a:endParaRPr kumimoji="0" lang="en-US" sz="1800" b="1" i="0" u="none" strike="noStrike" cap="none" normalizeH="0" baseline="0">
                        <a:ln>
                          <a:noFill/>
                        </a:ln>
                        <a:solidFill>
                          <a:schemeClr val="tx1"/>
                        </a:solidFill>
                        <a:effectLst/>
                        <a:latin typeface="Arial" pitchFamily="34" charset="0"/>
                        <a:cs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a:ln>
                            <a:noFill/>
                          </a:ln>
                          <a:solidFill>
                            <a:schemeClr val="tx1"/>
                          </a:solidFill>
                          <a:effectLst/>
                          <a:latin typeface="Arial" pitchFamily="34" charset="0"/>
                          <a:cs typeface="Arial" pitchFamily="34" charset="0"/>
                        </a:rPr>
                        <a:t>800000</a:t>
                      </a:r>
                      <a:endParaRPr kumimoji="0" lang="en-US" sz="1800" b="1" i="0" u="none" strike="noStrike" cap="none" normalizeH="0" baseline="0">
                        <a:ln>
                          <a:noFill/>
                        </a:ln>
                        <a:solidFill>
                          <a:schemeClr val="tx1"/>
                        </a:solidFill>
                        <a:effectLst/>
                        <a:latin typeface="Arial" pitchFamily="34" charset="0"/>
                        <a:cs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a:ln>
                            <a:noFill/>
                          </a:ln>
                          <a:solidFill>
                            <a:schemeClr val="tx1"/>
                          </a:solidFill>
                          <a:effectLst/>
                          <a:latin typeface="Arial" pitchFamily="34" charset="0"/>
                          <a:cs typeface="Arial" pitchFamily="34" charset="0"/>
                        </a:rPr>
                        <a:t>400000</a:t>
                      </a:r>
                      <a:endParaRPr kumimoji="0" lang="en-US" sz="1800" b="1" i="0" u="none" strike="noStrike" cap="none" normalizeH="0" baseline="0">
                        <a:ln>
                          <a:noFill/>
                        </a:ln>
                        <a:solidFill>
                          <a:schemeClr val="tx1"/>
                        </a:solidFill>
                        <a:effectLst/>
                        <a:latin typeface="Arial" pitchFamily="34" charset="0"/>
                        <a:cs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4"/>
                  </a:ext>
                </a:extLst>
              </a:tr>
              <a:tr h="406348">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a:ln>
                            <a:noFill/>
                          </a:ln>
                          <a:solidFill>
                            <a:schemeClr val="tx1"/>
                          </a:solidFill>
                          <a:effectLst/>
                          <a:latin typeface="Arial" pitchFamily="34" charset="0"/>
                          <a:cs typeface="Arial" pitchFamily="34" charset="0"/>
                        </a:rPr>
                        <a:t>الإضافات خلال 1421</a:t>
                      </a:r>
                      <a:endParaRPr kumimoji="0" lang="en-US" sz="1800" b="1" i="0" u="none" strike="noStrike" cap="none" normalizeH="0" baseline="0">
                        <a:ln>
                          <a:noFill/>
                        </a:ln>
                        <a:solidFill>
                          <a:schemeClr val="tx1"/>
                        </a:solidFill>
                        <a:effectLst/>
                        <a:latin typeface="Arial" pitchFamily="34" charset="0"/>
                        <a:cs typeface="Arial" pitchFamily="34"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a:ln>
                            <a:noFill/>
                          </a:ln>
                          <a:solidFill>
                            <a:schemeClr val="tx1"/>
                          </a:solidFill>
                          <a:effectLst/>
                          <a:latin typeface="Arial" pitchFamily="34" charset="0"/>
                          <a:cs typeface="Arial" pitchFamily="34" charset="0"/>
                        </a:rPr>
                        <a:t>200000</a:t>
                      </a:r>
                      <a:endParaRPr kumimoji="0" lang="en-US" sz="1800" b="1" i="0" u="none" strike="noStrike" cap="none" normalizeH="0" baseline="0">
                        <a:ln>
                          <a:noFill/>
                        </a:ln>
                        <a:solidFill>
                          <a:schemeClr val="tx1"/>
                        </a:solidFill>
                        <a:effectLst/>
                        <a:latin typeface="Arial" pitchFamily="34" charset="0"/>
                        <a:cs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a:ln>
                            <a:noFill/>
                          </a:ln>
                          <a:solidFill>
                            <a:schemeClr val="tx1"/>
                          </a:solidFill>
                          <a:effectLst/>
                          <a:latin typeface="Arial" pitchFamily="34" charset="0"/>
                          <a:cs typeface="Arial" pitchFamily="34" charset="0"/>
                        </a:rPr>
                        <a:t>500000</a:t>
                      </a:r>
                      <a:endParaRPr kumimoji="0" lang="en-US" sz="1800" b="1" i="0" u="none" strike="noStrike" cap="none" normalizeH="0" baseline="0">
                        <a:ln>
                          <a:noFill/>
                        </a:ln>
                        <a:solidFill>
                          <a:schemeClr val="tx1"/>
                        </a:solidFill>
                        <a:effectLst/>
                        <a:latin typeface="Arial" pitchFamily="34" charset="0"/>
                        <a:cs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a:ln>
                            <a:noFill/>
                          </a:ln>
                          <a:solidFill>
                            <a:schemeClr val="tx1"/>
                          </a:solidFill>
                          <a:effectLst/>
                          <a:latin typeface="Arial" pitchFamily="34" charset="0"/>
                          <a:cs typeface="Arial" pitchFamily="34" charset="0"/>
                        </a:rPr>
                        <a:t>100000</a:t>
                      </a:r>
                      <a:endParaRPr kumimoji="0" lang="en-US" sz="1800" b="1" i="0" u="none" strike="noStrike" cap="none" normalizeH="0" baseline="0">
                        <a:ln>
                          <a:noFill/>
                        </a:ln>
                        <a:solidFill>
                          <a:schemeClr val="tx1"/>
                        </a:solidFill>
                        <a:effectLst/>
                        <a:latin typeface="Arial" pitchFamily="34" charset="0"/>
                        <a:cs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a:ln>
                            <a:noFill/>
                          </a:ln>
                          <a:solidFill>
                            <a:schemeClr val="tx1"/>
                          </a:solidFill>
                          <a:effectLst/>
                          <a:latin typeface="Arial" pitchFamily="34" charset="0"/>
                          <a:cs typeface="Arial" pitchFamily="34" charset="0"/>
                        </a:rPr>
                        <a:t>50000</a:t>
                      </a:r>
                      <a:endParaRPr kumimoji="0" lang="en-US" sz="1800" b="1" i="0" u="none" strike="noStrike" cap="none" normalizeH="0" baseline="0">
                        <a:ln>
                          <a:noFill/>
                        </a:ln>
                        <a:solidFill>
                          <a:schemeClr val="tx1"/>
                        </a:solidFill>
                        <a:effectLst/>
                        <a:latin typeface="Arial" pitchFamily="34" charset="0"/>
                        <a:cs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06348">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SA" sz="1800" b="1" i="0" u="none" strike="noStrike" cap="none" normalizeH="0" baseline="0">
                        <a:ln>
                          <a:noFill/>
                        </a:ln>
                        <a:solidFill>
                          <a:schemeClr val="tx1"/>
                        </a:solidFill>
                        <a:effectLst/>
                        <a:latin typeface="Arial" pitchFamily="34" charset="0"/>
                        <a:cs typeface="Arial" pitchFamily="34"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a:ln>
                            <a:noFill/>
                          </a:ln>
                          <a:solidFill>
                            <a:schemeClr val="tx1"/>
                          </a:solidFill>
                          <a:effectLst/>
                          <a:latin typeface="Arial" pitchFamily="34" charset="0"/>
                          <a:cs typeface="Arial" pitchFamily="34" charset="0"/>
                        </a:rPr>
                        <a:t>2000000</a:t>
                      </a:r>
                      <a:endParaRPr kumimoji="0" lang="en-US" sz="1800" b="1" i="0" u="none" strike="noStrike" cap="none" normalizeH="0" baseline="0">
                        <a:ln>
                          <a:noFill/>
                        </a:ln>
                        <a:solidFill>
                          <a:schemeClr val="tx1"/>
                        </a:solidFill>
                        <a:effectLst/>
                        <a:latin typeface="Arial" pitchFamily="34" charset="0"/>
                        <a:cs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a:ln>
                            <a:noFill/>
                          </a:ln>
                          <a:solidFill>
                            <a:schemeClr val="tx1"/>
                          </a:solidFill>
                          <a:effectLst/>
                          <a:latin typeface="Arial" pitchFamily="34" charset="0"/>
                          <a:cs typeface="Arial" pitchFamily="34" charset="0"/>
                        </a:rPr>
                        <a:t>650000</a:t>
                      </a:r>
                      <a:endParaRPr kumimoji="0" lang="en-US" sz="1800" b="1" i="0" u="none" strike="noStrike" cap="none" normalizeH="0" baseline="0">
                        <a:ln>
                          <a:noFill/>
                        </a:ln>
                        <a:solidFill>
                          <a:schemeClr val="tx1"/>
                        </a:solidFill>
                        <a:effectLst/>
                        <a:latin typeface="Arial" pitchFamily="34" charset="0"/>
                        <a:cs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a:ln>
                            <a:noFill/>
                          </a:ln>
                          <a:solidFill>
                            <a:schemeClr val="tx1"/>
                          </a:solidFill>
                          <a:effectLst/>
                          <a:latin typeface="Arial" pitchFamily="34" charset="0"/>
                          <a:cs typeface="Arial" pitchFamily="34" charset="0"/>
                        </a:rPr>
                        <a:t>90000</a:t>
                      </a:r>
                      <a:endParaRPr kumimoji="0" lang="en-US" sz="1800" b="1" i="0" u="none" strike="noStrike" cap="none" normalizeH="0" baseline="0">
                        <a:ln>
                          <a:noFill/>
                        </a:ln>
                        <a:solidFill>
                          <a:schemeClr val="tx1"/>
                        </a:solidFill>
                        <a:effectLst/>
                        <a:latin typeface="Arial" pitchFamily="34" charset="0"/>
                        <a:cs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a:ln>
                            <a:noFill/>
                          </a:ln>
                          <a:solidFill>
                            <a:schemeClr val="tx1"/>
                          </a:solidFill>
                          <a:effectLst/>
                          <a:latin typeface="Arial" pitchFamily="34" charset="0"/>
                          <a:cs typeface="Arial" pitchFamily="34" charset="0"/>
                        </a:rPr>
                        <a:t>450000</a:t>
                      </a:r>
                      <a:endParaRPr kumimoji="0" lang="en-US" sz="1800" b="1" i="0" u="none" strike="noStrike" cap="none" normalizeH="0" baseline="0">
                        <a:ln>
                          <a:noFill/>
                        </a:ln>
                        <a:solidFill>
                          <a:schemeClr val="tx1"/>
                        </a:solidFill>
                        <a:effectLst/>
                        <a:latin typeface="Arial" pitchFamily="34" charset="0"/>
                        <a:cs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6"/>
                  </a:ext>
                </a:extLst>
              </a:tr>
              <a:tr h="406348">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a:ln>
                            <a:noFill/>
                          </a:ln>
                          <a:solidFill>
                            <a:schemeClr val="tx1"/>
                          </a:solidFill>
                          <a:effectLst/>
                          <a:latin typeface="Arial" pitchFamily="34" charset="0"/>
                          <a:cs typeface="Arial" pitchFamily="34" charset="0"/>
                        </a:rPr>
                        <a:t>أصول  مستبعدة خلال1421</a:t>
                      </a:r>
                      <a:endParaRPr kumimoji="0" lang="en-US" sz="1800" b="1" i="0" u="none" strike="noStrike" cap="none" normalizeH="0" baseline="0">
                        <a:ln>
                          <a:noFill/>
                        </a:ln>
                        <a:solidFill>
                          <a:schemeClr val="tx1"/>
                        </a:solidFill>
                        <a:effectLst/>
                        <a:latin typeface="Arial" pitchFamily="34" charset="0"/>
                        <a:cs typeface="Arial" pitchFamily="34"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a:ln>
                            <a:noFill/>
                          </a:ln>
                          <a:solidFill>
                            <a:schemeClr val="tx1"/>
                          </a:solidFill>
                          <a:effectLst/>
                          <a:latin typeface="Arial" pitchFamily="34" charset="0"/>
                          <a:cs typeface="Arial" pitchFamily="34" charset="0"/>
                        </a:rPr>
                        <a:t>80000</a:t>
                      </a:r>
                      <a:endParaRPr kumimoji="0" lang="en-US" sz="1800" b="1" i="0" u="none" strike="noStrike" cap="none" normalizeH="0" baseline="0">
                        <a:ln>
                          <a:noFill/>
                        </a:ln>
                        <a:solidFill>
                          <a:schemeClr val="tx1"/>
                        </a:solidFill>
                        <a:effectLst/>
                        <a:latin typeface="Arial" pitchFamily="34" charset="0"/>
                        <a:cs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a:ln>
                            <a:noFill/>
                          </a:ln>
                          <a:solidFill>
                            <a:schemeClr val="tx1"/>
                          </a:solidFill>
                          <a:effectLst/>
                          <a:latin typeface="Arial" pitchFamily="34" charset="0"/>
                          <a:cs typeface="Arial" pitchFamily="34" charset="0"/>
                        </a:rPr>
                        <a:t>ــ</a:t>
                      </a:r>
                      <a:endParaRPr kumimoji="0" lang="en-US" sz="1800" b="1" i="0" u="none" strike="noStrike" cap="none" normalizeH="0" baseline="0">
                        <a:ln>
                          <a:noFill/>
                        </a:ln>
                        <a:solidFill>
                          <a:schemeClr val="tx1"/>
                        </a:solidFill>
                        <a:effectLst/>
                        <a:latin typeface="Arial" pitchFamily="34" charset="0"/>
                        <a:cs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a:ln>
                            <a:noFill/>
                          </a:ln>
                          <a:solidFill>
                            <a:schemeClr val="tx1"/>
                          </a:solidFill>
                          <a:effectLst/>
                          <a:latin typeface="Arial" pitchFamily="34" charset="0"/>
                          <a:cs typeface="Arial" pitchFamily="34" charset="0"/>
                        </a:rPr>
                        <a:t>50000</a:t>
                      </a:r>
                      <a:endParaRPr kumimoji="0" lang="en-US" sz="1800" b="1" i="0" u="none" strike="noStrike" cap="none" normalizeH="0" baseline="0">
                        <a:ln>
                          <a:noFill/>
                        </a:ln>
                        <a:solidFill>
                          <a:schemeClr val="tx1"/>
                        </a:solidFill>
                        <a:effectLst/>
                        <a:latin typeface="Arial" pitchFamily="34" charset="0"/>
                        <a:cs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a:ln>
                            <a:noFill/>
                          </a:ln>
                          <a:solidFill>
                            <a:schemeClr val="tx1"/>
                          </a:solidFill>
                          <a:effectLst/>
                          <a:latin typeface="Arial" pitchFamily="34" charset="0"/>
                          <a:cs typeface="Arial" pitchFamily="34" charset="0"/>
                        </a:rPr>
                        <a:t>30000</a:t>
                      </a:r>
                      <a:endParaRPr kumimoji="0" lang="en-US" sz="1800" b="1" i="0" u="none" strike="noStrike" cap="none" normalizeH="0" baseline="0">
                        <a:ln>
                          <a:noFill/>
                        </a:ln>
                        <a:solidFill>
                          <a:schemeClr val="tx1"/>
                        </a:solidFill>
                        <a:effectLst/>
                        <a:latin typeface="Arial" pitchFamily="34" charset="0"/>
                        <a:cs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06348">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a:ln>
                            <a:noFill/>
                          </a:ln>
                          <a:solidFill>
                            <a:schemeClr val="tx1"/>
                          </a:solidFill>
                          <a:effectLst/>
                          <a:latin typeface="Arial" pitchFamily="34" charset="0"/>
                          <a:cs typeface="Arial" pitchFamily="34" charset="0"/>
                        </a:rPr>
                        <a:t>رصيد 30/12/1421</a:t>
                      </a:r>
                      <a:endParaRPr kumimoji="0" lang="en-US" sz="1800" b="1" i="0" u="none" strike="noStrike" cap="none" normalizeH="0" baseline="0">
                        <a:ln>
                          <a:noFill/>
                        </a:ln>
                        <a:solidFill>
                          <a:schemeClr val="tx1"/>
                        </a:solidFill>
                        <a:effectLst/>
                        <a:latin typeface="Arial" pitchFamily="34" charset="0"/>
                        <a:cs typeface="Arial" pitchFamily="34"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a:ln>
                            <a:noFill/>
                          </a:ln>
                          <a:solidFill>
                            <a:schemeClr val="tx1"/>
                          </a:solidFill>
                          <a:effectLst/>
                          <a:latin typeface="Arial" pitchFamily="34" charset="0"/>
                          <a:cs typeface="Arial" pitchFamily="34" charset="0"/>
                        </a:rPr>
                        <a:t>1920000</a:t>
                      </a:r>
                      <a:endParaRPr kumimoji="0" lang="en-US" sz="1800" b="1" i="0" u="none" strike="noStrike" cap="none" normalizeH="0" baseline="0">
                        <a:ln>
                          <a:noFill/>
                        </a:ln>
                        <a:solidFill>
                          <a:schemeClr val="tx1"/>
                        </a:solidFill>
                        <a:effectLst/>
                        <a:latin typeface="Arial" pitchFamily="34" charset="0"/>
                        <a:cs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a:ln>
                            <a:noFill/>
                          </a:ln>
                          <a:solidFill>
                            <a:schemeClr val="tx1"/>
                          </a:solidFill>
                          <a:effectLst/>
                          <a:latin typeface="Arial" pitchFamily="34" charset="0"/>
                          <a:cs typeface="Arial" pitchFamily="34" charset="0"/>
                        </a:rPr>
                        <a:t>650000</a:t>
                      </a:r>
                      <a:endParaRPr kumimoji="0" lang="en-US" sz="1800" b="1" i="0" u="none" strike="noStrike" cap="none" normalizeH="0" baseline="0">
                        <a:ln>
                          <a:noFill/>
                        </a:ln>
                        <a:solidFill>
                          <a:schemeClr val="tx1"/>
                        </a:solidFill>
                        <a:effectLst/>
                        <a:latin typeface="Arial" pitchFamily="34" charset="0"/>
                        <a:cs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a:ln>
                            <a:noFill/>
                          </a:ln>
                          <a:solidFill>
                            <a:schemeClr val="tx1"/>
                          </a:solidFill>
                          <a:effectLst/>
                          <a:latin typeface="Arial" pitchFamily="34" charset="0"/>
                          <a:cs typeface="Arial" pitchFamily="34" charset="0"/>
                        </a:rPr>
                        <a:t>850000</a:t>
                      </a:r>
                      <a:endParaRPr kumimoji="0" lang="en-US" sz="1800" b="1" i="0" u="none" strike="noStrike" cap="none" normalizeH="0" baseline="0">
                        <a:ln>
                          <a:noFill/>
                        </a:ln>
                        <a:solidFill>
                          <a:schemeClr val="tx1"/>
                        </a:solidFill>
                        <a:effectLst/>
                        <a:latin typeface="Arial" pitchFamily="34" charset="0"/>
                        <a:cs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a:ln>
                            <a:noFill/>
                          </a:ln>
                          <a:solidFill>
                            <a:schemeClr val="tx1"/>
                          </a:solidFill>
                          <a:effectLst/>
                          <a:latin typeface="Arial" pitchFamily="34" charset="0"/>
                          <a:cs typeface="Arial" pitchFamily="34" charset="0"/>
                        </a:rPr>
                        <a:t>420000</a:t>
                      </a:r>
                      <a:endParaRPr kumimoji="0" lang="en-US" sz="1800" b="1" i="0" u="none" strike="noStrike" cap="none" normalizeH="0" baseline="0">
                        <a:ln>
                          <a:noFill/>
                        </a:ln>
                        <a:solidFill>
                          <a:schemeClr val="tx1"/>
                        </a:solidFill>
                        <a:effectLst/>
                        <a:latin typeface="Arial" pitchFamily="34" charset="0"/>
                        <a:cs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407936">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a:ln>
                            <a:noFill/>
                          </a:ln>
                          <a:solidFill>
                            <a:schemeClr val="tx1"/>
                          </a:solidFill>
                          <a:effectLst/>
                          <a:latin typeface="Arial" pitchFamily="34" charset="0"/>
                          <a:cs typeface="Arial" pitchFamily="34" charset="0"/>
                        </a:rPr>
                        <a:t>رصيد مخصص استهلاك في 1/1/1421</a:t>
                      </a:r>
                      <a:endParaRPr kumimoji="0" lang="en-US" sz="1800" b="1" i="0" u="none" strike="noStrike" cap="none" normalizeH="0" baseline="0">
                        <a:ln>
                          <a:noFill/>
                        </a:ln>
                        <a:solidFill>
                          <a:schemeClr val="tx1"/>
                        </a:solidFill>
                        <a:effectLst/>
                        <a:latin typeface="Arial" pitchFamily="34" charset="0"/>
                        <a:cs typeface="Arial" pitchFamily="34"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a:ln>
                            <a:noFill/>
                          </a:ln>
                          <a:solidFill>
                            <a:schemeClr val="tx1"/>
                          </a:solidFill>
                          <a:effectLst/>
                          <a:latin typeface="Arial" pitchFamily="34" charset="0"/>
                          <a:cs typeface="Arial" pitchFamily="34" charset="0"/>
                        </a:rPr>
                        <a:t>120000</a:t>
                      </a:r>
                      <a:endParaRPr kumimoji="0" lang="en-US" sz="1800" b="1" i="0" u="none" strike="noStrike" cap="none" normalizeH="0" baseline="0">
                        <a:ln>
                          <a:noFill/>
                        </a:ln>
                        <a:solidFill>
                          <a:schemeClr val="tx1"/>
                        </a:solidFill>
                        <a:effectLst/>
                        <a:latin typeface="Arial" pitchFamily="34" charset="0"/>
                        <a:cs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a:ln>
                            <a:noFill/>
                          </a:ln>
                          <a:solidFill>
                            <a:schemeClr val="tx1"/>
                          </a:solidFill>
                          <a:effectLst/>
                          <a:latin typeface="Arial" pitchFamily="34" charset="0"/>
                          <a:cs typeface="Arial" pitchFamily="34" charset="0"/>
                        </a:rPr>
                        <a:t>ــ</a:t>
                      </a:r>
                      <a:endParaRPr kumimoji="0" lang="en-US" sz="1800" b="1" i="0" u="none" strike="noStrike" cap="none" normalizeH="0" baseline="0">
                        <a:ln>
                          <a:noFill/>
                        </a:ln>
                        <a:solidFill>
                          <a:schemeClr val="tx1"/>
                        </a:solidFill>
                        <a:effectLst/>
                        <a:latin typeface="Arial" pitchFamily="34" charset="0"/>
                        <a:cs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a:ln>
                            <a:noFill/>
                          </a:ln>
                          <a:solidFill>
                            <a:schemeClr val="tx1"/>
                          </a:solidFill>
                          <a:effectLst/>
                          <a:latin typeface="Arial" pitchFamily="34" charset="0"/>
                          <a:cs typeface="Arial" pitchFamily="34" charset="0"/>
                        </a:rPr>
                        <a:t>80000</a:t>
                      </a:r>
                      <a:endParaRPr kumimoji="0" lang="en-US" sz="1800" b="1" i="0" u="none" strike="noStrike" cap="none" normalizeH="0" baseline="0">
                        <a:ln>
                          <a:noFill/>
                        </a:ln>
                        <a:solidFill>
                          <a:schemeClr val="tx1"/>
                        </a:solidFill>
                        <a:effectLst/>
                        <a:latin typeface="Arial" pitchFamily="34" charset="0"/>
                        <a:cs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a:ln>
                            <a:noFill/>
                          </a:ln>
                          <a:solidFill>
                            <a:schemeClr val="tx1"/>
                          </a:solidFill>
                          <a:effectLst/>
                          <a:latin typeface="Arial" pitchFamily="34" charset="0"/>
                          <a:cs typeface="Arial" pitchFamily="34" charset="0"/>
                        </a:rPr>
                        <a:t>40000</a:t>
                      </a:r>
                      <a:endParaRPr kumimoji="0" lang="en-US" sz="1800" b="1" i="0" u="none" strike="noStrike" cap="none" normalizeH="0" baseline="0">
                        <a:ln>
                          <a:noFill/>
                        </a:ln>
                        <a:solidFill>
                          <a:schemeClr val="tx1"/>
                        </a:solidFill>
                        <a:effectLst/>
                        <a:latin typeface="Arial" pitchFamily="34" charset="0"/>
                        <a:cs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9"/>
                  </a:ext>
                </a:extLst>
              </a:tr>
              <a:tr h="406348">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a:ln>
                            <a:noFill/>
                          </a:ln>
                          <a:solidFill>
                            <a:schemeClr val="tx1"/>
                          </a:solidFill>
                          <a:effectLst/>
                          <a:latin typeface="Arial" pitchFamily="34" charset="0"/>
                          <a:cs typeface="Arial" pitchFamily="34" charset="0"/>
                        </a:rPr>
                        <a:t>مخصص استهلاك 1421</a:t>
                      </a:r>
                      <a:endParaRPr kumimoji="0" lang="en-US" sz="1800" b="1" i="0" u="none" strike="noStrike" cap="none" normalizeH="0" baseline="0">
                        <a:ln>
                          <a:noFill/>
                        </a:ln>
                        <a:solidFill>
                          <a:schemeClr val="tx1"/>
                        </a:solidFill>
                        <a:effectLst/>
                        <a:latin typeface="Arial" pitchFamily="34" charset="0"/>
                        <a:cs typeface="Arial" pitchFamily="34"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a:ln>
                            <a:noFill/>
                          </a:ln>
                          <a:solidFill>
                            <a:schemeClr val="tx1"/>
                          </a:solidFill>
                          <a:effectLst/>
                          <a:latin typeface="Arial" pitchFamily="34" charset="0"/>
                          <a:cs typeface="Arial" pitchFamily="34" charset="0"/>
                        </a:rPr>
                        <a:t>300000</a:t>
                      </a:r>
                      <a:endParaRPr kumimoji="0" lang="en-US" sz="1800" b="1" i="0" u="none" strike="noStrike" cap="none" normalizeH="0" baseline="0">
                        <a:ln>
                          <a:noFill/>
                        </a:ln>
                        <a:solidFill>
                          <a:schemeClr val="tx1"/>
                        </a:solidFill>
                        <a:effectLst/>
                        <a:latin typeface="Arial" pitchFamily="34" charset="0"/>
                        <a:cs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a:ln>
                            <a:noFill/>
                          </a:ln>
                          <a:solidFill>
                            <a:schemeClr val="tx1"/>
                          </a:solidFill>
                          <a:effectLst/>
                          <a:latin typeface="Arial" pitchFamily="34" charset="0"/>
                          <a:cs typeface="Arial" pitchFamily="34" charset="0"/>
                        </a:rPr>
                        <a:t>ــ</a:t>
                      </a:r>
                      <a:endParaRPr kumimoji="0" lang="en-US" sz="1800" b="1" i="0" u="none" strike="noStrike" cap="none" normalizeH="0" baseline="0">
                        <a:ln>
                          <a:noFill/>
                        </a:ln>
                        <a:solidFill>
                          <a:schemeClr val="tx1"/>
                        </a:solidFill>
                        <a:effectLst/>
                        <a:latin typeface="Arial" pitchFamily="34" charset="0"/>
                        <a:cs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a:ln>
                            <a:noFill/>
                          </a:ln>
                          <a:solidFill>
                            <a:schemeClr val="tx1"/>
                          </a:solidFill>
                          <a:effectLst/>
                          <a:latin typeface="Arial" pitchFamily="34" charset="0"/>
                          <a:cs typeface="Arial" pitchFamily="34" charset="0"/>
                        </a:rPr>
                        <a:t>210000</a:t>
                      </a:r>
                      <a:endParaRPr kumimoji="0" lang="en-US" sz="1800" b="1" i="0" u="none" strike="noStrike" cap="none" normalizeH="0" baseline="0">
                        <a:ln>
                          <a:noFill/>
                        </a:ln>
                        <a:solidFill>
                          <a:schemeClr val="tx1"/>
                        </a:solidFill>
                        <a:effectLst/>
                        <a:latin typeface="Arial" pitchFamily="34" charset="0"/>
                        <a:cs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a:ln>
                            <a:noFill/>
                          </a:ln>
                          <a:solidFill>
                            <a:schemeClr val="tx1"/>
                          </a:solidFill>
                          <a:effectLst/>
                          <a:latin typeface="Arial" pitchFamily="34" charset="0"/>
                          <a:cs typeface="Arial" pitchFamily="34" charset="0"/>
                        </a:rPr>
                        <a:t>90000</a:t>
                      </a:r>
                      <a:endParaRPr kumimoji="0" lang="en-US" sz="1800" b="1" i="0" u="none" strike="noStrike" cap="none" normalizeH="0" baseline="0">
                        <a:ln>
                          <a:noFill/>
                        </a:ln>
                        <a:solidFill>
                          <a:schemeClr val="tx1"/>
                        </a:solidFill>
                        <a:effectLst/>
                        <a:latin typeface="Arial" pitchFamily="34" charset="0"/>
                        <a:cs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10"/>
                  </a:ext>
                </a:extLst>
              </a:tr>
              <a:tr h="406348">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a:ln>
                            <a:noFill/>
                          </a:ln>
                          <a:solidFill>
                            <a:schemeClr val="tx1"/>
                          </a:solidFill>
                          <a:effectLst/>
                          <a:latin typeface="Arial" pitchFamily="34" charset="0"/>
                          <a:cs typeface="Arial" pitchFamily="34" charset="0"/>
                        </a:rPr>
                        <a:t>رصيد مخصص استهلاك في 30/12/1421</a:t>
                      </a:r>
                      <a:endParaRPr kumimoji="0" lang="en-US" sz="1800" b="1" i="0" u="none" strike="noStrike" cap="none" normalizeH="0" baseline="0">
                        <a:ln>
                          <a:noFill/>
                        </a:ln>
                        <a:solidFill>
                          <a:schemeClr val="tx1"/>
                        </a:solidFill>
                        <a:effectLst/>
                        <a:latin typeface="Arial" pitchFamily="34" charset="0"/>
                        <a:cs typeface="Arial" pitchFamily="34"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a:ln>
                            <a:noFill/>
                          </a:ln>
                          <a:solidFill>
                            <a:schemeClr val="tx1"/>
                          </a:solidFill>
                          <a:effectLst/>
                          <a:latin typeface="Arial" pitchFamily="34" charset="0"/>
                          <a:cs typeface="Arial" pitchFamily="34" charset="0"/>
                        </a:rPr>
                        <a:t>420000</a:t>
                      </a:r>
                      <a:endParaRPr kumimoji="0" lang="en-US" sz="1800" b="1" i="0" u="none" strike="noStrike" cap="none" normalizeH="0" baseline="0">
                        <a:ln>
                          <a:noFill/>
                        </a:ln>
                        <a:solidFill>
                          <a:schemeClr val="tx1"/>
                        </a:solidFill>
                        <a:effectLst/>
                        <a:latin typeface="Arial" pitchFamily="34" charset="0"/>
                        <a:cs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a:ln>
                            <a:noFill/>
                          </a:ln>
                          <a:solidFill>
                            <a:schemeClr val="tx1"/>
                          </a:solidFill>
                          <a:effectLst/>
                          <a:latin typeface="Arial" pitchFamily="34" charset="0"/>
                          <a:cs typeface="Arial" pitchFamily="34" charset="0"/>
                        </a:rPr>
                        <a:t>ــ</a:t>
                      </a:r>
                      <a:endParaRPr kumimoji="0" lang="en-US" sz="1800" b="1" i="0" u="none" strike="noStrike" cap="none" normalizeH="0" baseline="0">
                        <a:ln>
                          <a:noFill/>
                        </a:ln>
                        <a:solidFill>
                          <a:schemeClr val="tx1"/>
                        </a:solidFill>
                        <a:effectLst/>
                        <a:latin typeface="Arial" pitchFamily="34" charset="0"/>
                        <a:cs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a:ln>
                            <a:noFill/>
                          </a:ln>
                          <a:solidFill>
                            <a:schemeClr val="tx1"/>
                          </a:solidFill>
                          <a:effectLst/>
                          <a:latin typeface="Arial" pitchFamily="34" charset="0"/>
                          <a:cs typeface="Arial" pitchFamily="34" charset="0"/>
                        </a:rPr>
                        <a:t>29000</a:t>
                      </a:r>
                      <a:endParaRPr kumimoji="0" lang="en-US" sz="1800" b="1" i="0" u="none" strike="noStrike" cap="none" normalizeH="0" baseline="0">
                        <a:ln>
                          <a:noFill/>
                        </a:ln>
                        <a:solidFill>
                          <a:schemeClr val="tx1"/>
                        </a:solidFill>
                        <a:effectLst/>
                        <a:latin typeface="Arial" pitchFamily="34" charset="0"/>
                        <a:cs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a:ln>
                            <a:noFill/>
                          </a:ln>
                          <a:solidFill>
                            <a:schemeClr val="tx1"/>
                          </a:solidFill>
                          <a:effectLst/>
                          <a:latin typeface="Arial" pitchFamily="34" charset="0"/>
                          <a:cs typeface="Arial" pitchFamily="34" charset="0"/>
                        </a:rPr>
                        <a:t>130000</a:t>
                      </a:r>
                      <a:endParaRPr kumimoji="0" lang="en-US" sz="1800" b="1" i="0" u="none" strike="noStrike" cap="none" normalizeH="0" baseline="0">
                        <a:ln>
                          <a:noFill/>
                        </a:ln>
                        <a:solidFill>
                          <a:schemeClr val="tx1"/>
                        </a:solidFill>
                        <a:effectLst/>
                        <a:latin typeface="Arial" pitchFamily="34" charset="0"/>
                        <a:cs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406348">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a:ln>
                            <a:noFill/>
                          </a:ln>
                          <a:solidFill>
                            <a:schemeClr val="tx1"/>
                          </a:solidFill>
                          <a:effectLst/>
                          <a:latin typeface="Arial" pitchFamily="34" charset="0"/>
                          <a:cs typeface="Arial" pitchFamily="34" charset="0"/>
                        </a:rPr>
                        <a:t>تكلفة الأراضي والمباني والمعدات في 30/12/1421</a:t>
                      </a:r>
                      <a:endParaRPr kumimoji="0" lang="en-US" sz="1800" b="1" i="0" u="none" strike="noStrike" cap="none" normalizeH="0" baseline="0">
                        <a:ln>
                          <a:noFill/>
                        </a:ln>
                        <a:solidFill>
                          <a:schemeClr val="tx1"/>
                        </a:solidFill>
                        <a:effectLst/>
                        <a:latin typeface="Arial" pitchFamily="34" charset="0"/>
                        <a:cs typeface="Arial" pitchFamily="34"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a:ln>
                            <a:noFill/>
                          </a:ln>
                          <a:solidFill>
                            <a:schemeClr val="tx1"/>
                          </a:solidFill>
                          <a:effectLst/>
                          <a:latin typeface="Arial" pitchFamily="34" charset="0"/>
                          <a:cs typeface="Arial" pitchFamily="34" charset="0"/>
                        </a:rPr>
                        <a:t>1500000</a:t>
                      </a:r>
                      <a:endParaRPr kumimoji="0" lang="en-US" sz="1800" b="1" i="0" u="none" strike="noStrike" cap="none" normalizeH="0" baseline="0">
                        <a:ln>
                          <a:noFill/>
                        </a:ln>
                        <a:solidFill>
                          <a:schemeClr val="tx1"/>
                        </a:solidFill>
                        <a:effectLst/>
                        <a:latin typeface="Arial" pitchFamily="34" charset="0"/>
                        <a:cs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a:ln>
                            <a:noFill/>
                          </a:ln>
                          <a:solidFill>
                            <a:schemeClr val="tx1"/>
                          </a:solidFill>
                          <a:effectLst/>
                          <a:latin typeface="Arial" pitchFamily="34" charset="0"/>
                          <a:cs typeface="Arial" pitchFamily="34" charset="0"/>
                        </a:rPr>
                        <a:t>650000</a:t>
                      </a:r>
                      <a:endParaRPr kumimoji="0" lang="en-US" sz="1800" b="1" i="0" u="none" strike="noStrike" cap="none" normalizeH="0" baseline="0">
                        <a:ln>
                          <a:noFill/>
                        </a:ln>
                        <a:solidFill>
                          <a:schemeClr val="tx1"/>
                        </a:solidFill>
                        <a:effectLst/>
                        <a:latin typeface="Arial" pitchFamily="34" charset="0"/>
                        <a:cs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a:ln>
                            <a:noFill/>
                          </a:ln>
                          <a:solidFill>
                            <a:schemeClr val="tx1"/>
                          </a:solidFill>
                          <a:effectLst/>
                          <a:latin typeface="Arial" pitchFamily="34" charset="0"/>
                          <a:cs typeface="Arial" pitchFamily="34" charset="0"/>
                        </a:rPr>
                        <a:t>560000</a:t>
                      </a:r>
                      <a:endParaRPr kumimoji="0" lang="en-US" sz="1800" b="1" i="0" u="none" strike="noStrike" cap="none" normalizeH="0" baseline="0">
                        <a:ln>
                          <a:noFill/>
                        </a:ln>
                        <a:solidFill>
                          <a:schemeClr val="tx1"/>
                        </a:solidFill>
                        <a:effectLst/>
                        <a:latin typeface="Arial" pitchFamily="34" charset="0"/>
                        <a:cs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dirty="0">
                          <a:ln>
                            <a:noFill/>
                          </a:ln>
                          <a:solidFill>
                            <a:schemeClr val="tx1"/>
                          </a:solidFill>
                          <a:effectLst/>
                          <a:latin typeface="Arial" pitchFamily="34" charset="0"/>
                          <a:cs typeface="Arial" pitchFamily="34" charset="0"/>
                        </a:rPr>
                        <a:t>29000</a:t>
                      </a:r>
                      <a:endParaRPr kumimoji="0" lang="en-US" sz="1800" b="1" i="0" u="none" strike="noStrike" cap="none" normalizeH="0" baseline="0" dirty="0">
                        <a:ln>
                          <a:noFill/>
                        </a:ln>
                        <a:solidFill>
                          <a:schemeClr val="tx1"/>
                        </a:solidFill>
                        <a:effectLst/>
                        <a:latin typeface="Arial" pitchFamily="34" charset="0"/>
                        <a:cs typeface="Arial" pitchFamily="34"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bl>
          </a:graphicData>
        </a:graphic>
      </p:graphicFrame>
      <p:sp>
        <p:nvSpPr>
          <p:cNvPr id="25673" name="Rectangle 103"/>
          <p:cNvSpPr>
            <a:spLocks noChangeArrowheads="1"/>
          </p:cNvSpPr>
          <p:nvPr/>
        </p:nvSpPr>
        <p:spPr bwMode="auto">
          <a:xfrm>
            <a:off x="4367213" y="3244850"/>
            <a:ext cx="4095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ltLang="ar-SA" b="1">
                <a:sym typeface="Wingdings" pitchFamily="2" charset="2"/>
              </a:rPr>
              <a:t></a:t>
            </a:r>
            <a:endParaRPr lang="ar-SA" altLang="ar-SA"/>
          </a:p>
        </p:txBody>
      </p:sp>
    </p:spTree>
    <p:extLst>
      <p:ext uri="{BB962C8B-B14F-4D97-AF65-F5344CB8AC3E}">
        <p14:creationId xmlns:p14="http://schemas.microsoft.com/office/powerpoint/2010/main" val="17124633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83568" y="260648"/>
            <a:ext cx="8229600" cy="777876"/>
          </a:xfrm>
        </p:spPr>
        <p:txBody>
          <a:bodyPr/>
          <a:lstStyle/>
          <a:p>
            <a:pPr algn="r" eaLnBrk="1" hangingPunct="1"/>
            <a:r>
              <a:rPr lang="ar-SA" altLang="ar-SA" sz="4000" b="1" dirty="0">
                <a:solidFill>
                  <a:schemeClr val="accent1"/>
                </a:solidFill>
              </a:rPr>
              <a:t>2/6 شكل قائمة المركز المالي :</a:t>
            </a:r>
            <a:endParaRPr lang="en-US" altLang="ar-SA" sz="4000" dirty="0">
              <a:solidFill>
                <a:schemeClr val="accent1"/>
              </a:solidFill>
            </a:endParaRPr>
          </a:p>
        </p:txBody>
      </p:sp>
      <p:sp>
        <p:nvSpPr>
          <p:cNvPr id="24579" name="Rectangle 3"/>
          <p:cNvSpPr>
            <a:spLocks noGrp="1" noChangeArrowheads="1"/>
          </p:cNvSpPr>
          <p:nvPr>
            <p:ph type="body" idx="1"/>
          </p:nvPr>
        </p:nvSpPr>
        <p:spPr>
          <a:xfrm>
            <a:off x="1" y="1484784"/>
            <a:ext cx="8964488" cy="6301904"/>
          </a:xfrm>
        </p:spPr>
        <p:txBody>
          <a:bodyPr>
            <a:normAutofit/>
          </a:bodyPr>
          <a:lstStyle/>
          <a:p>
            <a:pPr eaLnBrk="1" hangingPunct="1">
              <a:lnSpc>
                <a:spcPct val="80000"/>
              </a:lnSpc>
              <a:buFontTx/>
              <a:buNone/>
              <a:defRPr/>
            </a:pPr>
            <a:r>
              <a:rPr lang="ar-SA" sz="1400" dirty="0"/>
              <a:t>- </a:t>
            </a:r>
            <a:r>
              <a:rPr lang="ar-SA" sz="2000" dirty="0"/>
              <a:t>هناك شكلان لعرض المعلومات في قائمة المركز المالي:</a:t>
            </a:r>
          </a:p>
          <a:p>
            <a:pPr eaLnBrk="1" hangingPunct="1">
              <a:lnSpc>
                <a:spcPct val="80000"/>
              </a:lnSpc>
              <a:buFontTx/>
              <a:buNone/>
              <a:defRPr/>
            </a:pPr>
            <a:r>
              <a:rPr lang="ar-SA" sz="2000" dirty="0"/>
              <a:t>			1- شكل حساب.                           2    - شكل تقرير.</a:t>
            </a:r>
          </a:p>
          <a:p>
            <a:pPr eaLnBrk="1" hangingPunct="1">
              <a:lnSpc>
                <a:spcPct val="80000"/>
              </a:lnSpc>
              <a:buFontTx/>
              <a:buNone/>
              <a:defRPr/>
            </a:pPr>
            <a:endParaRPr lang="ar-SA" sz="2000" u="sng" dirty="0">
              <a:effectLst>
                <a:outerShdw blurRad="38100" dist="38100" dir="2700000" algn="tl">
                  <a:srgbClr val="C0C0C0"/>
                </a:outerShdw>
              </a:effectLst>
            </a:endParaRPr>
          </a:p>
          <a:p>
            <a:pPr eaLnBrk="1" hangingPunct="1">
              <a:lnSpc>
                <a:spcPct val="80000"/>
              </a:lnSpc>
              <a:buFontTx/>
              <a:buNone/>
              <a:defRPr/>
            </a:pPr>
            <a:r>
              <a:rPr lang="ar-SA" sz="2000" u="sng" dirty="0">
                <a:solidFill>
                  <a:schemeClr val="accent1"/>
                </a:solidFill>
                <a:effectLst>
                  <a:outerShdw blurRad="38100" dist="38100" dir="2700000" algn="tl">
                    <a:srgbClr val="C0C0C0"/>
                  </a:outerShdw>
                </a:effectLst>
              </a:rPr>
              <a:t>أ) قائمة المركز المالي بشكل حساب :</a:t>
            </a:r>
          </a:p>
          <a:p>
            <a:pPr eaLnBrk="1" hangingPunct="1">
              <a:lnSpc>
                <a:spcPct val="80000"/>
              </a:lnSpc>
              <a:buFontTx/>
              <a:buNone/>
              <a:defRPr/>
            </a:pPr>
            <a:r>
              <a:rPr lang="ar-SA" sz="2000" dirty="0"/>
              <a:t>- يمكن القول أن هذا الشكل هو الشكل التقليدي لإعداد قائمة المركز المالي.</a:t>
            </a:r>
          </a:p>
          <a:p>
            <a:pPr eaLnBrk="1" hangingPunct="1">
              <a:lnSpc>
                <a:spcPct val="80000"/>
              </a:lnSpc>
              <a:buFontTx/>
              <a:buNone/>
              <a:defRPr/>
            </a:pPr>
            <a:r>
              <a:rPr lang="ar-SA" sz="2000" dirty="0"/>
              <a:t>- مثال في الكتاب صفحة 212.</a:t>
            </a:r>
          </a:p>
          <a:p>
            <a:pPr eaLnBrk="1" hangingPunct="1">
              <a:buFontTx/>
              <a:buNone/>
              <a:defRPr/>
            </a:pPr>
            <a:r>
              <a:rPr lang="ar-SA" sz="2000" dirty="0"/>
              <a:t> - تظهر القائمة على شكل حساب في الجانب الأيمن تظهر الأصول وفي الجانب الأيسر تظهر الالتزامات وحقوق الملكية.</a:t>
            </a:r>
          </a:p>
          <a:p>
            <a:pPr eaLnBrk="1" hangingPunct="1">
              <a:buFontTx/>
              <a:buNone/>
              <a:defRPr/>
            </a:pPr>
            <a:endParaRPr lang="ar-SA" sz="2000" dirty="0"/>
          </a:p>
          <a:p>
            <a:pPr eaLnBrk="1" hangingPunct="1">
              <a:buFontTx/>
              <a:buNone/>
              <a:defRPr/>
            </a:pPr>
            <a:r>
              <a:rPr lang="ar-SA" sz="2000" dirty="0">
                <a:solidFill>
                  <a:schemeClr val="accent1"/>
                </a:solidFill>
              </a:rPr>
              <a:t> </a:t>
            </a:r>
            <a:r>
              <a:rPr lang="ar-SA" sz="2000" u="sng" dirty="0">
                <a:solidFill>
                  <a:schemeClr val="accent1"/>
                </a:solidFill>
                <a:effectLst>
                  <a:outerShdw blurRad="38100" dist="38100" dir="2700000" algn="tl">
                    <a:srgbClr val="C0C0C0"/>
                  </a:outerShdw>
                </a:effectLst>
              </a:rPr>
              <a:t>ب) قائمة المركز المالي بشكل تقرير :</a:t>
            </a:r>
          </a:p>
          <a:p>
            <a:pPr eaLnBrk="1" hangingPunct="1">
              <a:buFontTx/>
              <a:buNone/>
              <a:defRPr/>
            </a:pPr>
            <a:r>
              <a:rPr lang="ar-SA" sz="2000" dirty="0"/>
              <a:t>- تعتمد على الإفصاح عن العناصر المختلفة بشكل مرحلي بحيث يكون لناتج كل مرحلة دلالة معينة تؤدي إلى جودة الإفصاح لعناصر قائمة المركز المالي. - مثال في الكتاب صفحة 214-215 </a:t>
            </a:r>
          </a:p>
          <a:p>
            <a:pPr eaLnBrk="1" hangingPunct="1">
              <a:buFontTx/>
              <a:buNone/>
              <a:defRPr/>
            </a:pPr>
            <a:r>
              <a:rPr lang="ar-SA" sz="2000" dirty="0"/>
              <a:t>- تفصح القائمة في شكل تقرير عن معلومات لا تتوافر حال إعدادها في شكل حساب مثل: إظهار رأس المال العامل وإظهار صافي الاستثمار</a:t>
            </a:r>
            <a:endParaRPr lang="en-US" sz="2400" dirty="0"/>
          </a:p>
          <a:p>
            <a:pPr eaLnBrk="1" hangingPunct="1">
              <a:lnSpc>
                <a:spcPct val="80000"/>
              </a:lnSpc>
              <a:buFontTx/>
              <a:buNone/>
              <a:defRPr/>
            </a:pPr>
            <a:endParaRPr lang="ar-SA" sz="2000" b="1" dirty="0"/>
          </a:p>
          <a:p>
            <a:pPr eaLnBrk="1" hangingPunct="1">
              <a:lnSpc>
                <a:spcPct val="80000"/>
              </a:lnSpc>
              <a:buFontTx/>
              <a:buNone/>
              <a:defRPr/>
            </a:pPr>
            <a:r>
              <a:rPr lang="ar-SA" sz="2000" b="1" dirty="0"/>
              <a:t> </a:t>
            </a:r>
            <a:endParaRPr lang="en-US" sz="2000" b="1" dirty="0"/>
          </a:p>
        </p:txBody>
      </p:sp>
    </p:spTree>
    <p:extLst>
      <p:ext uri="{BB962C8B-B14F-4D97-AF65-F5344CB8AC3E}">
        <p14:creationId xmlns:p14="http://schemas.microsoft.com/office/powerpoint/2010/main" val="34122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fontScale="77500" lnSpcReduction="20000"/>
          </a:bodyPr>
          <a:lstStyle/>
          <a:p>
            <a:pPr marL="0" indent="0">
              <a:buNone/>
            </a:pPr>
            <a:endParaRPr lang="ar-SA" dirty="0">
              <a:cs typeface="+mj-cs"/>
            </a:endParaRPr>
          </a:p>
          <a:p>
            <a:pPr marL="0" indent="0">
              <a:buNone/>
            </a:pPr>
            <a:r>
              <a:rPr lang="ar-SA" sz="2400" dirty="0">
                <a:cs typeface="+mj-cs"/>
              </a:rPr>
              <a:t>تساهم قائمة المركز المالي في عملية التقرير المالي من خلال تقديم الأسس الخاصة بكل من:</a:t>
            </a:r>
          </a:p>
          <a:p>
            <a:pPr marL="0" indent="0">
              <a:buNone/>
            </a:pPr>
            <a:r>
              <a:rPr lang="ar-SA" dirty="0">
                <a:cs typeface="+mj-cs"/>
              </a:rPr>
              <a:t>1ـ حساب معدلات العائد على الاستثمار.</a:t>
            </a:r>
          </a:p>
          <a:p>
            <a:pPr marL="0" indent="0">
              <a:buNone/>
            </a:pPr>
            <a:r>
              <a:rPr lang="ar-SA" dirty="0">
                <a:cs typeface="+mj-cs"/>
              </a:rPr>
              <a:t>2ـ تقييم هيكل رأس المال في المنشأة.</a:t>
            </a:r>
          </a:p>
          <a:p>
            <a:pPr marL="0" indent="0">
              <a:buNone/>
            </a:pPr>
            <a:r>
              <a:rPr lang="ar-SA" dirty="0">
                <a:cs typeface="+mj-cs"/>
              </a:rPr>
              <a:t>3ـ تقدير درجة السيولة والمرونة المالية في المنشأة.</a:t>
            </a:r>
          </a:p>
          <a:p>
            <a:pPr marL="0" indent="0">
              <a:buNone/>
            </a:pPr>
            <a:endParaRPr lang="ar-SA" dirty="0">
              <a:cs typeface="+mj-cs"/>
            </a:endParaRPr>
          </a:p>
          <a:p>
            <a:pPr marL="0" indent="0">
              <a:buNone/>
            </a:pPr>
            <a:r>
              <a:rPr lang="ar-SA" dirty="0">
                <a:solidFill>
                  <a:schemeClr val="accent1">
                    <a:lumMod val="75000"/>
                  </a:schemeClr>
                </a:solidFill>
                <a:cs typeface="+mj-cs"/>
              </a:rPr>
              <a:t>السيولة  </a:t>
            </a:r>
            <a:r>
              <a:rPr lang="en-US" dirty="0">
                <a:solidFill>
                  <a:schemeClr val="accent1">
                    <a:lumMod val="75000"/>
                  </a:schemeClr>
                </a:solidFill>
                <a:cs typeface="+mj-cs"/>
              </a:rPr>
              <a:t>Liquidity:</a:t>
            </a:r>
          </a:p>
          <a:p>
            <a:pPr marL="0" indent="0">
              <a:buNone/>
            </a:pPr>
            <a:r>
              <a:rPr lang="ar-SA" dirty="0">
                <a:cs typeface="+mj-cs"/>
              </a:rPr>
              <a:t>تعبر عن مقدار الوقت المتوقع مروره قبل أن يتحقق أصل معين أو يتحول إلى نقدية أو قبل أن يسدد التزام معين . فنسب السيولة تقيس مدى قدرة المنشأة على الوفاء بالالتزامات الجارية والمستحقة.</a:t>
            </a:r>
          </a:p>
          <a:p>
            <a:pPr marL="0" indent="0">
              <a:buNone/>
            </a:pPr>
            <a:endParaRPr lang="ar-SA" dirty="0">
              <a:cs typeface="+mj-cs"/>
            </a:endParaRPr>
          </a:p>
          <a:p>
            <a:pPr marL="0" indent="0">
              <a:buNone/>
            </a:pPr>
            <a:r>
              <a:rPr lang="ar-SA" dirty="0">
                <a:solidFill>
                  <a:schemeClr val="accent1">
                    <a:lumMod val="75000"/>
                  </a:schemeClr>
                </a:solidFill>
                <a:cs typeface="+mj-cs"/>
              </a:rPr>
              <a:t>المرونة المالية  </a:t>
            </a:r>
            <a:r>
              <a:rPr lang="en-US" dirty="0">
                <a:solidFill>
                  <a:schemeClr val="accent1">
                    <a:lumMod val="75000"/>
                  </a:schemeClr>
                </a:solidFill>
                <a:cs typeface="+mj-cs"/>
              </a:rPr>
              <a:t>Financial Flexibility:</a:t>
            </a:r>
          </a:p>
          <a:p>
            <a:pPr marL="0" indent="0">
              <a:buNone/>
            </a:pPr>
            <a:r>
              <a:rPr lang="ar-SA" dirty="0">
                <a:cs typeface="+mj-cs"/>
              </a:rPr>
              <a:t>تعبر عن قدرة المنشأة على اتخاذ إجراءات فعالة لتعديل مقدار وتوقيت التدفقات النقدية حتى يمكنها الاستجابة للاحتياطيات والفرص غير المتوقعة  .</a:t>
            </a:r>
          </a:p>
          <a:p>
            <a:pPr marL="0" indent="0">
              <a:buNone/>
            </a:pPr>
            <a:endParaRPr lang="ar-SA" dirty="0">
              <a:cs typeface="+mj-cs"/>
            </a:endParaRPr>
          </a:p>
        </p:txBody>
      </p:sp>
      <p:sp>
        <p:nvSpPr>
          <p:cNvPr id="5" name="عنوان 1"/>
          <p:cNvSpPr>
            <a:spLocks noGrp="1"/>
          </p:cNvSpPr>
          <p:nvPr>
            <p:ph type="title"/>
          </p:nvPr>
        </p:nvSpPr>
        <p:spPr>
          <a:xfrm>
            <a:off x="301625" y="228600"/>
            <a:ext cx="8534400" cy="752128"/>
          </a:xfrm>
        </p:spPr>
        <p:txBody>
          <a:bodyPr>
            <a:normAutofit/>
          </a:bodyPr>
          <a:lstStyle/>
          <a:p>
            <a:r>
              <a:rPr lang="ar-SA" sz="3600" dirty="0">
                <a:solidFill>
                  <a:schemeClr val="accent1">
                    <a:lumMod val="75000"/>
                  </a:schemeClr>
                </a:solidFill>
              </a:rPr>
              <a:t>دلالة قائمة المركز المالي وأهميتها:</a:t>
            </a:r>
            <a:endParaRPr lang="ar-SA" dirty="0">
              <a:cs typeface="+mj-cs"/>
            </a:endParaRPr>
          </a:p>
        </p:txBody>
      </p:sp>
    </p:spTree>
    <p:extLst>
      <p:ext uri="{BB962C8B-B14F-4D97-AF65-F5344CB8AC3E}">
        <p14:creationId xmlns:p14="http://schemas.microsoft.com/office/powerpoint/2010/main" val="29545430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a:bodyPr>
          <a:lstStyle/>
          <a:p>
            <a:pPr marL="0" indent="0">
              <a:buNone/>
            </a:pPr>
            <a:endParaRPr lang="ar-SA" sz="2800" dirty="0">
              <a:cs typeface="+mj-cs"/>
            </a:endParaRPr>
          </a:p>
          <a:p>
            <a:pPr>
              <a:lnSpc>
                <a:spcPct val="80000"/>
              </a:lnSpc>
              <a:buNone/>
              <a:defRPr/>
            </a:pPr>
            <a:r>
              <a:rPr lang="ar-SA" sz="2400" b="1" dirty="0">
                <a:effectLst>
                  <a:outerShdw blurRad="38100" dist="38100" dir="2700000" algn="tl">
                    <a:srgbClr val="C0C0C0"/>
                  </a:outerShdw>
                </a:effectLst>
              </a:rPr>
              <a:t>أولاً:</a:t>
            </a:r>
            <a:r>
              <a:rPr lang="ar-SA" sz="2400" dirty="0"/>
              <a:t> من الناحية المثالية يجب أن تظهر الأصول والالتزامات بالقيم الجارية, وحينئذ فإن حقوق الملكية سوف تعبر عن صافي القيمة الحقيقية للمنشأة.. لكن المبادئ المحاسبية المتعارف عليها تتمسك بمبدأ التكلفة التاريخية في تقويم العناصر وهذا يمثل قيدًا على قائمة المركز المالي ودلالتها.</a:t>
            </a:r>
          </a:p>
          <a:p>
            <a:pPr>
              <a:lnSpc>
                <a:spcPct val="80000"/>
              </a:lnSpc>
              <a:buNone/>
              <a:defRPr/>
            </a:pPr>
            <a:endParaRPr lang="ar-SA" sz="2400" dirty="0"/>
          </a:p>
          <a:p>
            <a:pPr>
              <a:lnSpc>
                <a:spcPct val="80000"/>
              </a:lnSpc>
              <a:buNone/>
              <a:defRPr/>
            </a:pPr>
            <a:r>
              <a:rPr lang="ar-SA" sz="2400" b="1" dirty="0">
                <a:effectLst>
                  <a:outerShdw blurRad="38100" dist="38100" dir="2700000" algn="tl">
                    <a:srgbClr val="C0C0C0"/>
                  </a:outerShdw>
                </a:effectLst>
              </a:rPr>
              <a:t>ثانيًا:</a:t>
            </a:r>
            <a:r>
              <a:rPr lang="ar-SA" sz="2400" dirty="0"/>
              <a:t>  يتم تحديد بعض العناصر طبقاً للتقدير الشخصي مثل مخصصات الاستهلاك والديون المشكوك فيها وهذا قد يؤثر على دقة وموضوعية تحديدها.</a:t>
            </a:r>
          </a:p>
          <a:p>
            <a:pPr>
              <a:lnSpc>
                <a:spcPct val="80000"/>
              </a:lnSpc>
              <a:buNone/>
              <a:defRPr/>
            </a:pPr>
            <a:endParaRPr lang="ar-SA" sz="2400" dirty="0"/>
          </a:p>
          <a:p>
            <a:pPr>
              <a:lnSpc>
                <a:spcPct val="80000"/>
              </a:lnSpc>
              <a:buNone/>
              <a:defRPr/>
            </a:pPr>
            <a:r>
              <a:rPr lang="ar-SA" sz="2400" b="1" dirty="0">
                <a:effectLst>
                  <a:outerShdw blurRad="38100" dist="38100" dir="2700000" algn="tl">
                    <a:srgbClr val="C0C0C0"/>
                  </a:outerShdw>
                </a:effectLst>
              </a:rPr>
              <a:t>ثالثًا:</a:t>
            </a:r>
            <a:r>
              <a:rPr lang="ar-SA" sz="2400" dirty="0"/>
              <a:t> هناك بعض العوامل والظروف ذات تأثير جوهري على المركز المالي ونتائج الأعمال ولا تعكسها القائمة وذلك لصعوبة التعبير عنها في صورة نقدية.. مثل العقود والارتباطات المبرمة بخصوص شراء أصول في المستقبل أو كفاءة وشهرة رجال الإدارة العليا.</a:t>
            </a:r>
            <a:endParaRPr lang="en-US" sz="2400" dirty="0"/>
          </a:p>
          <a:p>
            <a:pPr marL="0" indent="0">
              <a:buNone/>
            </a:pPr>
            <a:endParaRPr lang="ar-SA" dirty="0">
              <a:cs typeface="+mj-cs"/>
            </a:endParaRPr>
          </a:p>
        </p:txBody>
      </p:sp>
      <p:sp>
        <p:nvSpPr>
          <p:cNvPr id="5" name="عنوان 1"/>
          <p:cNvSpPr>
            <a:spLocks noGrp="1"/>
          </p:cNvSpPr>
          <p:nvPr>
            <p:ph type="title"/>
          </p:nvPr>
        </p:nvSpPr>
        <p:spPr>
          <a:xfrm>
            <a:off x="301625" y="228600"/>
            <a:ext cx="8534400" cy="752128"/>
          </a:xfrm>
        </p:spPr>
        <p:txBody>
          <a:bodyPr>
            <a:normAutofit/>
          </a:bodyPr>
          <a:lstStyle/>
          <a:p>
            <a:r>
              <a:rPr lang="ar-SA" sz="3600" dirty="0">
                <a:solidFill>
                  <a:schemeClr val="accent1">
                    <a:lumMod val="75000"/>
                  </a:schemeClr>
                </a:solidFill>
              </a:rPr>
              <a:t>حدود قائمة المركز المالي :</a:t>
            </a:r>
            <a:endParaRPr lang="ar-SA" dirty="0">
              <a:cs typeface="+mj-cs"/>
            </a:endParaRPr>
          </a:p>
        </p:txBody>
      </p:sp>
    </p:spTree>
    <p:extLst>
      <p:ext uri="{BB962C8B-B14F-4D97-AF65-F5344CB8AC3E}">
        <p14:creationId xmlns:p14="http://schemas.microsoft.com/office/powerpoint/2010/main" val="40047661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a:bodyPr>
          <a:lstStyle/>
          <a:p>
            <a:pPr marL="0" indent="0">
              <a:buNone/>
            </a:pPr>
            <a:endParaRPr lang="ar-SA" sz="2800" dirty="0">
              <a:cs typeface="+mj-cs"/>
            </a:endParaRPr>
          </a:p>
          <a:p>
            <a:pPr>
              <a:lnSpc>
                <a:spcPct val="80000"/>
              </a:lnSpc>
              <a:buNone/>
            </a:pPr>
            <a:r>
              <a:rPr lang="ar-SA" altLang="ar-SA" sz="2000" dirty="0"/>
              <a:t>ـ </a:t>
            </a:r>
            <a:r>
              <a:rPr lang="ar-SA" altLang="ar-SA" sz="2400" dirty="0"/>
              <a:t>هناك هدفان مرغوبان في المعلومات المعروضة بالقائمة : </a:t>
            </a:r>
          </a:p>
          <a:p>
            <a:pPr>
              <a:lnSpc>
                <a:spcPct val="80000"/>
              </a:lnSpc>
              <a:buNone/>
            </a:pPr>
            <a:endParaRPr lang="ar-SA" altLang="ar-SA" sz="2400" dirty="0"/>
          </a:p>
          <a:p>
            <a:pPr>
              <a:lnSpc>
                <a:spcPct val="80000"/>
              </a:lnSpc>
              <a:buNone/>
            </a:pPr>
            <a:r>
              <a:rPr lang="ar-SA" altLang="ar-SA" sz="2400" dirty="0">
                <a:solidFill>
                  <a:schemeClr val="accent1">
                    <a:lumMod val="75000"/>
                  </a:schemeClr>
                </a:solidFill>
              </a:rPr>
              <a:t>1ـ الوضوح </a:t>
            </a:r>
            <a:r>
              <a:rPr lang="en-US" altLang="ar-SA" sz="2400" dirty="0">
                <a:solidFill>
                  <a:schemeClr val="accent1">
                    <a:lumMod val="75000"/>
                  </a:schemeClr>
                </a:solidFill>
              </a:rPr>
              <a:t>Clarity</a:t>
            </a:r>
            <a:r>
              <a:rPr lang="ar-SA" altLang="ar-SA" sz="2400" dirty="0">
                <a:solidFill>
                  <a:schemeClr val="accent1">
                    <a:lumMod val="75000"/>
                  </a:schemeClr>
                </a:solidFill>
              </a:rPr>
              <a:t> والقابلية للقراءة </a:t>
            </a:r>
            <a:r>
              <a:rPr lang="en-US" altLang="ar-SA" sz="2400" dirty="0">
                <a:solidFill>
                  <a:schemeClr val="accent1">
                    <a:lumMod val="75000"/>
                  </a:schemeClr>
                </a:solidFill>
              </a:rPr>
              <a:t>Readability</a:t>
            </a:r>
            <a:r>
              <a:rPr lang="ar-SA" altLang="ar-SA" sz="2400" dirty="0">
                <a:solidFill>
                  <a:schemeClr val="accent1">
                    <a:lumMod val="75000"/>
                  </a:schemeClr>
                </a:solidFill>
              </a:rPr>
              <a:t>.</a:t>
            </a:r>
          </a:p>
          <a:p>
            <a:pPr>
              <a:lnSpc>
                <a:spcPct val="80000"/>
              </a:lnSpc>
              <a:buNone/>
            </a:pPr>
            <a:r>
              <a:rPr lang="ar-SA" altLang="ar-SA" sz="2400" dirty="0"/>
              <a:t>يعني ان المعلومات لابد ان تكون قابلة للفهم ,ومفيدة لمستخدمي القوائم المالية</a:t>
            </a:r>
          </a:p>
          <a:p>
            <a:pPr>
              <a:lnSpc>
                <a:spcPct val="80000"/>
              </a:lnSpc>
              <a:buNone/>
            </a:pPr>
            <a:r>
              <a:rPr lang="ar-SA" altLang="ar-SA" sz="2400" dirty="0"/>
              <a:t>بحيث تكون ملائمة لاتخاذ القرارات وامكانية الاعتماد عليها</a:t>
            </a:r>
          </a:p>
          <a:p>
            <a:pPr>
              <a:lnSpc>
                <a:spcPct val="80000"/>
              </a:lnSpc>
              <a:buNone/>
            </a:pPr>
            <a:endParaRPr lang="ar-SA" altLang="ar-SA" sz="2400" dirty="0">
              <a:solidFill>
                <a:srgbClr val="0070C0"/>
              </a:solidFill>
            </a:endParaRPr>
          </a:p>
          <a:p>
            <a:pPr>
              <a:lnSpc>
                <a:spcPct val="80000"/>
              </a:lnSpc>
              <a:buNone/>
            </a:pPr>
            <a:r>
              <a:rPr lang="ar-SA" altLang="ar-SA" sz="2400" dirty="0">
                <a:solidFill>
                  <a:schemeClr val="accent1">
                    <a:lumMod val="75000"/>
                  </a:schemeClr>
                </a:solidFill>
              </a:rPr>
              <a:t>2ـ الإفصاح  </a:t>
            </a:r>
            <a:r>
              <a:rPr lang="en-US" altLang="ar-SA" sz="2400" dirty="0">
                <a:solidFill>
                  <a:schemeClr val="accent1">
                    <a:lumMod val="75000"/>
                  </a:schemeClr>
                </a:solidFill>
              </a:rPr>
              <a:t>Disclosure</a:t>
            </a:r>
            <a:r>
              <a:rPr lang="ar-SA" altLang="ar-SA" sz="2400" dirty="0">
                <a:solidFill>
                  <a:schemeClr val="accent1">
                    <a:lumMod val="75000"/>
                  </a:schemeClr>
                </a:solidFill>
              </a:rPr>
              <a:t>  :</a:t>
            </a:r>
          </a:p>
          <a:p>
            <a:pPr>
              <a:lnSpc>
                <a:spcPct val="80000"/>
              </a:lnSpc>
              <a:buNone/>
            </a:pPr>
            <a:r>
              <a:rPr lang="ar-SA" altLang="ar-SA" sz="2400" dirty="0"/>
              <a:t>يعني الافصاح عن جميع المعلومات في صلب القوائم المالية أو المرفقات</a:t>
            </a:r>
          </a:p>
          <a:p>
            <a:pPr>
              <a:lnSpc>
                <a:spcPct val="80000"/>
              </a:lnSpc>
              <a:buNone/>
            </a:pPr>
            <a:r>
              <a:rPr lang="ar-SA" altLang="ar-SA" sz="2400" dirty="0"/>
              <a:t>بحيث تكون هذه المعلومات ملائمة لاتخاذ القرارات , سواء كانت معلومات         تاريخية او مستقبلية </a:t>
            </a:r>
          </a:p>
          <a:p>
            <a:pPr marL="0" indent="0">
              <a:buNone/>
            </a:pPr>
            <a:endParaRPr lang="ar-SA" dirty="0">
              <a:cs typeface="+mj-cs"/>
            </a:endParaRPr>
          </a:p>
        </p:txBody>
      </p:sp>
      <p:sp>
        <p:nvSpPr>
          <p:cNvPr id="5" name="عنوان 1"/>
          <p:cNvSpPr>
            <a:spLocks noGrp="1"/>
          </p:cNvSpPr>
          <p:nvPr>
            <p:ph type="title"/>
          </p:nvPr>
        </p:nvSpPr>
        <p:spPr>
          <a:xfrm>
            <a:off x="301625" y="228600"/>
            <a:ext cx="8534400" cy="752128"/>
          </a:xfrm>
        </p:spPr>
        <p:txBody>
          <a:bodyPr>
            <a:normAutofit/>
          </a:bodyPr>
          <a:lstStyle/>
          <a:p>
            <a:r>
              <a:rPr lang="ar-SA" sz="3600" dirty="0">
                <a:solidFill>
                  <a:schemeClr val="accent1">
                    <a:lumMod val="75000"/>
                  </a:schemeClr>
                </a:solidFill>
              </a:rPr>
              <a:t>كيفية عرض وتبويب عناصر قائمة المركز المالي :</a:t>
            </a:r>
          </a:p>
        </p:txBody>
      </p:sp>
    </p:spTree>
    <p:extLst>
      <p:ext uri="{BB962C8B-B14F-4D97-AF65-F5344CB8AC3E}">
        <p14:creationId xmlns:p14="http://schemas.microsoft.com/office/powerpoint/2010/main" val="23772487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وان 1"/>
          <p:cNvSpPr>
            <a:spLocks noGrp="1"/>
          </p:cNvSpPr>
          <p:nvPr>
            <p:ph type="ctrTitle"/>
          </p:nvPr>
        </p:nvSpPr>
        <p:spPr>
          <a:xfrm>
            <a:off x="755576" y="692696"/>
            <a:ext cx="7772400" cy="1752600"/>
          </a:xfrm>
        </p:spPr>
        <p:txBody>
          <a:bodyPr>
            <a:noAutofit/>
          </a:bodyPr>
          <a:lstStyle/>
          <a:p>
            <a:r>
              <a:rPr lang="ar-SA" sz="3200" dirty="0">
                <a:solidFill>
                  <a:schemeClr val="accent1">
                    <a:lumMod val="75000"/>
                  </a:schemeClr>
                </a:solidFill>
              </a:rPr>
              <a:t>تبويب المجموعات الرئيسية في قائمة المركز المالي</a:t>
            </a:r>
            <a:br>
              <a:rPr lang="ar-SA" sz="3200" dirty="0">
                <a:solidFill>
                  <a:schemeClr val="accent1">
                    <a:lumMod val="75000"/>
                  </a:schemeClr>
                </a:solidFill>
              </a:rPr>
            </a:br>
            <a:r>
              <a:rPr lang="ar-SA" sz="3200" dirty="0">
                <a:solidFill>
                  <a:schemeClr val="accent1">
                    <a:lumMod val="75000"/>
                  </a:schemeClr>
                </a:solidFill>
              </a:rPr>
              <a:t>قائمة المركز المالي</a:t>
            </a:r>
            <a:br>
              <a:rPr lang="ar-SA" sz="3200" dirty="0">
                <a:solidFill>
                  <a:schemeClr val="accent1">
                    <a:lumMod val="75000"/>
                  </a:schemeClr>
                </a:solidFill>
              </a:rPr>
            </a:br>
            <a:r>
              <a:rPr lang="ar-SA" sz="3200" dirty="0">
                <a:solidFill>
                  <a:schemeClr val="accent1">
                    <a:lumMod val="75000"/>
                  </a:schemeClr>
                </a:solidFill>
              </a:rPr>
              <a:t>في 12/30/......</a:t>
            </a:r>
            <a:br>
              <a:rPr lang="ar-SA" sz="2800" dirty="0">
                <a:solidFill>
                  <a:schemeClr val="accent1">
                    <a:lumMod val="75000"/>
                  </a:schemeClr>
                </a:solidFill>
              </a:rPr>
            </a:br>
            <a:endParaRPr lang="ar-SA" sz="2800" dirty="0">
              <a:cs typeface="+mj-cs"/>
            </a:endParaRPr>
          </a:p>
        </p:txBody>
      </p:sp>
      <p:sp>
        <p:nvSpPr>
          <p:cNvPr id="5" name="مربع نص 4"/>
          <p:cNvSpPr txBox="1"/>
          <p:nvPr/>
        </p:nvSpPr>
        <p:spPr>
          <a:xfrm>
            <a:off x="755576" y="3140968"/>
            <a:ext cx="6912768" cy="369332"/>
          </a:xfrm>
          <a:prstGeom prst="rect">
            <a:avLst/>
          </a:prstGeom>
          <a:noFill/>
        </p:spPr>
        <p:txBody>
          <a:bodyPr wrap="square" rtlCol="1">
            <a:spAutoFit/>
          </a:bodyPr>
          <a:lstStyle/>
          <a:p>
            <a:endParaRPr lang="ar-SA" dirty="0"/>
          </a:p>
        </p:txBody>
      </p:sp>
      <p:graphicFrame>
        <p:nvGraphicFramePr>
          <p:cNvPr id="8" name="Group 229"/>
          <p:cNvGraphicFramePr>
            <a:graphicFrameLocks/>
          </p:cNvGraphicFramePr>
          <p:nvPr>
            <p:extLst>
              <p:ext uri="{D42A27DB-BD31-4B8C-83A1-F6EECF244321}">
                <p14:modId xmlns:p14="http://schemas.microsoft.com/office/powerpoint/2010/main" val="4111528543"/>
              </p:ext>
            </p:extLst>
          </p:nvPr>
        </p:nvGraphicFramePr>
        <p:xfrm>
          <a:off x="179512" y="2467744"/>
          <a:ext cx="8769681" cy="4298776"/>
        </p:xfrm>
        <a:graphic>
          <a:graphicData uri="http://schemas.openxmlformats.org/drawingml/2006/table">
            <a:tbl>
              <a:tblPr rtl="1">
                <a:tableStyleId>{5940675A-B579-460E-94D1-54222C63F5DA}</a:tableStyleId>
              </a:tblPr>
              <a:tblGrid>
                <a:gridCol w="649287">
                  <a:extLst>
                    <a:ext uri="{9D8B030D-6E8A-4147-A177-3AD203B41FA5}">
                      <a16:colId xmlns:a16="http://schemas.microsoft.com/office/drawing/2014/main" val="20000"/>
                    </a:ext>
                  </a:extLst>
                </a:gridCol>
                <a:gridCol w="3384550">
                  <a:extLst>
                    <a:ext uri="{9D8B030D-6E8A-4147-A177-3AD203B41FA5}">
                      <a16:colId xmlns:a16="http://schemas.microsoft.com/office/drawing/2014/main" val="20001"/>
                    </a:ext>
                  </a:extLst>
                </a:gridCol>
                <a:gridCol w="647700">
                  <a:extLst>
                    <a:ext uri="{9D8B030D-6E8A-4147-A177-3AD203B41FA5}">
                      <a16:colId xmlns:a16="http://schemas.microsoft.com/office/drawing/2014/main" val="20002"/>
                    </a:ext>
                  </a:extLst>
                </a:gridCol>
                <a:gridCol w="4088144">
                  <a:extLst>
                    <a:ext uri="{9D8B030D-6E8A-4147-A177-3AD203B41FA5}">
                      <a16:colId xmlns:a16="http://schemas.microsoft.com/office/drawing/2014/main" val="20003"/>
                    </a:ext>
                  </a:extLst>
                </a:gridCol>
              </a:tblGrid>
              <a:tr h="44805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a:ln>
                          <a:noFill/>
                        </a:ln>
                        <a:solidFill>
                          <a:schemeClr val="tx1"/>
                        </a:solidFill>
                        <a:effectLst/>
                        <a:latin typeface="Arial" pitchFamily="34" charset="0"/>
                        <a:cs typeface="Arial" pitchFamily="34" charset="0"/>
                      </a:endParaRPr>
                    </a:p>
                  </a:txBody>
                  <a:tcPr horzOverflow="overflow"/>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400" u="sng" strike="noStrike" cap="none" normalizeH="0" baseline="0" dirty="0">
                          <a:ln>
                            <a:noFill/>
                          </a:ln>
                          <a:effectLst>
                            <a:outerShdw blurRad="38100" dist="38100" dir="2700000" algn="tl">
                              <a:srgbClr val="C0C0C0"/>
                            </a:outerShdw>
                          </a:effectLst>
                        </a:rPr>
                        <a:t>الأصول:</a:t>
                      </a:r>
                      <a:endParaRPr kumimoji="0" lang="en-US" sz="2400" b="1" i="0" u="sng" strike="noStrike" cap="none" normalizeH="0" baseline="0" dirty="0">
                        <a:ln>
                          <a:noFill/>
                        </a:ln>
                        <a:solidFill>
                          <a:schemeClr val="tx1"/>
                        </a:solidFill>
                        <a:effectLst>
                          <a:outerShdw blurRad="38100" dist="38100" dir="2700000" algn="tl">
                            <a:srgbClr val="C0C0C0"/>
                          </a:outerShdw>
                        </a:effectLst>
                        <a:latin typeface="Arial" pitchFamily="34" charset="0"/>
                        <a:cs typeface="Arial" pitchFamily="34" charset="0"/>
                      </a:endParaRPr>
                    </a:p>
                  </a:txBody>
                  <a:tcPr horzOverflow="overflow"/>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tx1"/>
                        </a:solidFill>
                        <a:effectLst/>
                        <a:latin typeface="Arial" pitchFamily="34" charset="0"/>
                        <a:cs typeface="Arial" pitchFamily="34" charset="0"/>
                      </a:endParaRPr>
                    </a:p>
                  </a:txBody>
                  <a:tcPr horzOverflow="overflow"/>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400" u="sng" strike="noStrike" cap="none" normalizeH="0" baseline="0" dirty="0">
                          <a:ln>
                            <a:noFill/>
                          </a:ln>
                          <a:effectLst>
                            <a:outerShdw blurRad="38100" dist="38100" dir="2700000" algn="tl">
                              <a:srgbClr val="C0C0C0"/>
                            </a:outerShdw>
                          </a:effectLst>
                        </a:rPr>
                        <a:t>الالتزامـــــــــــــــات:</a:t>
                      </a:r>
                      <a:endParaRPr kumimoji="0" lang="en-US" sz="2400" b="1" i="0" u="sng" strike="noStrike" cap="none" normalizeH="0" baseline="0" dirty="0">
                        <a:ln>
                          <a:noFill/>
                        </a:ln>
                        <a:solidFill>
                          <a:schemeClr val="tx1"/>
                        </a:solidFill>
                        <a:effectLst>
                          <a:outerShdw blurRad="38100" dist="38100" dir="2700000" algn="tl">
                            <a:srgbClr val="C0C0C0"/>
                          </a:outerShdw>
                        </a:effectLst>
                        <a:latin typeface="Arial" pitchFamily="34" charset="0"/>
                        <a:cs typeface="Arial" pitchFamily="34" charset="0"/>
                      </a:endParaRPr>
                    </a:p>
                  </a:txBody>
                  <a:tcPr horzOverflow="overflow"/>
                </a:tc>
                <a:extLst>
                  <a:ext uri="{0D108BD9-81ED-4DB2-BD59-A6C34878D82A}">
                    <a16:rowId xmlns:a16="http://schemas.microsoft.com/office/drawing/2014/main" val="10000"/>
                  </a:ext>
                </a:extLst>
              </a:tr>
              <a:tr h="44805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en-US" sz="2400" u="none" strike="noStrike" cap="none" normalizeH="0" baseline="0">
                          <a:ln>
                            <a:noFill/>
                          </a:ln>
                          <a:effectLst/>
                        </a:rPr>
                        <a:t>xx</a:t>
                      </a:r>
                      <a:endParaRPr kumimoji="0" lang="en-US" sz="2400" b="0" i="0" u="none" strike="noStrike" cap="none" normalizeH="0" baseline="0">
                        <a:ln>
                          <a:noFill/>
                        </a:ln>
                        <a:solidFill>
                          <a:schemeClr val="tx1"/>
                        </a:solidFill>
                        <a:effectLst/>
                        <a:latin typeface="Arial" pitchFamily="34" charset="0"/>
                        <a:cs typeface="Arial" pitchFamily="34" charset="0"/>
                      </a:endParaRPr>
                    </a:p>
                  </a:txBody>
                  <a:tcPr horzOverflow="overflow"/>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400" u="none" strike="noStrike" cap="none" normalizeH="0" baseline="0" dirty="0">
                          <a:ln>
                            <a:noFill/>
                          </a:ln>
                          <a:effectLst/>
                        </a:rPr>
                        <a:t>الأصول المتداولة</a:t>
                      </a:r>
                      <a:endParaRPr kumimoji="0" lang="en-US" sz="2400" b="0" i="0" u="none" strike="noStrike" cap="none" normalizeH="0" baseline="0" dirty="0">
                        <a:ln>
                          <a:noFill/>
                        </a:ln>
                        <a:solidFill>
                          <a:schemeClr val="tx1"/>
                        </a:solidFill>
                        <a:effectLst/>
                        <a:latin typeface="Arial" pitchFamily="34" charset="0"/>
                        <a:cs typeface="Arial" pitchFamily="34" charset="0"/>
                      </a:endParaRPr>
                    </a:p>
                  </a:txBody>
                  <a:tcPr horzOverflow="overflow"/>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en-US" sz="2400" u="none" strike="noStrike" cap="none" normalizeH="0" baseline="0">
                          <a:ln>
                            <a:noFill/>
                          </a:ln>
                          <a:effectLst/>
                        </a:rPr>
                        <a:t>xx</a:t>
                      </a:r>
                      <a:endParaRPr kumimoji="0" lang="en-US" sz="2400" b="0" i="0" u="none" strike="noStrike" cap="none" normalizeH="0" baseline="0">
                        <a:ln>
                          <a:noFill/>
                        </a:ln>
                        <a:solidFill>
                          <a:schemeClr val="tx1"/>
                        </a:solidFill>
                        <a:effectLst/>
                        <a:latin typeface="Arial" pitchFamily="34" charset="0"/>
                        <a:cs typeface="Arial" pitchFamily="34" charset="0"/>
                      </a:endParaRPr>
                    </a:p>
                  </a:txBody>
                  <a:tcPr horzOverflow="overflow"/>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400" u="none" strike="noStrike" cap="none" normalizeH="0" baseline="0" dirty="0">
                          <a:ln>
                            <a:noFill/>
                          </a:ln>
                          <a:effectLst/>
                        </a:rPr>
                        <a:t>الالتزامات المتداولة</a:t>
                      </a:r>
                      <a:endParaRPr kumimoji="0" lang="en-US" sz="2400" b="0" i="0" u="none" strike="noStrike" cap="none" normalizeH="0" baseline="0" dirty="0">
                        <a:ln>
                          <a:noFill/>
                        </a:ln>
                        <a:solidFill>
                          <a:schemeClr val="tx1"/>
                        </a:solidFill>
                        <a:effectLst/>
                        <a:latin typeface="Arial" pitchFamily="34" charset="0"/>
                        <a:cs typeface="Arial" pitchFamily="34" charset="0"/>
                      </a:endParaRPr>
                    </a:p>
                  </a:txBody>
                  <a:tcPr horzOverflow="overflow"/>
                </a:tc>
                <a:extLst>
                  <a:ext uri="{0D108BD9-81ED-4DB2-BD59-A6C34878D82A}">
                    <a16:rowId xmlns:a16="http://schemas.microsoft.com/office/drawing/2014/main" val="10001"/>
                  </a:ext>
                </a:extLst>
              </a:tr>
              <a:tr h="44805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en-US" sz="2400" u="none" strike="noStrike" cap="none" normalizeH="0" baseline="0">
                          <a:ln>
                            <a:noFill/>
                          </a:ln>
                          <a:effectLst/>
                        </a:rPr>
                        <a:t>xx</a:t>
                      </a:r>
                      <a:endParaRPr kumimoji="0" lang="en-US" sz="2400" b="0" i="0" u="none" strike="noStrike" cap="none" normalizeH="0" baseline="0">
                        <a:ln>
                          <a:noFill/>
                        </a:ln>
                        <a:solidFill>
                          <a:schemeClr val="tx1"/>
                        </a:solidFill>
                        <a:effectLst/>
                        <a:latin typeface="Arial" pitchFamily="34" charset="0"/>
                        <a:cs typeface="Arial" pitchFamily="34" charset="0"/>
                      </a:endParaRPr>
                    </a:p>
                  </a:txBody>
                  <a:tcPr horzOverflow="overflow"/>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400" u="none" strike="noStrike" cap="none" normalizeH="0" baseline="0" dirty="0">
                          <a:ln>
                            <a:noFill/>
                          </a:ln>
                          <a:effectLst/>
                        </a:rPr>
                        <a:t>الاستثمارات طويلة الأجل</a:t>
                      </a:r>
                      <a:endParaRPr kumimoji="0" lang="en-US" sz="2400" b="0" i="0" u="none" strike="noStrike" cap="none" normalizeH="0" baseline="0" dirty="0">
                        <a:ln>
                          <a:noFill/>
                        </a:ln>
                        <a:solidFill>
                          <a:schemeClr val="tx1"/>
                        </a:solidFill>
                        <a:effectLst/>
                        <a:latin typeface="Arial" pitchFamily="34" charset="0"/>
                        <a:cs typeface="Arial" pitchFamily="34" charset="0"/>
                      </a:endParaRPr>
                    </a:p>
                  </a:txBody>
                  <a:tcPr horzOverflow="overflow"/>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en-US" sz="2400" u="none" strike="noStrike" cap="none" normalizeH="0" baseline="0" dirty="0">
                          <a:ln>
                            <a:noFill/>
                          </a:ln>
                          <a:effectLst/>
                        </a:rPr>
                        <a:t>xx</a:t>
                      </a:r>
                      <a:endParaRPr kumimoji="0" lang="en-US" sz="2400" b="0" i="0" u="none" strike="noStrike" cap="none" normalizeH="0" baseline="0" dirty="0">
                        <a:ln>
                          <a:noFill/>
                        </a:ln>
                        <a:solidFill>
                          <a:schemeClr val="tx1"/>
                        </a:solidFill>
                        <a:effectLst/>
                        <a:latin typeface="Arial" pitchFamily="34" charset="0"/>
                        <a:cs typeface="Arial" pitchFamily="34" charset="0"/>
                      </a:endParaRPr>
                    </a:p>
                  </a:txBody>
                  <a:tcPr horzOverflow="overflow"/>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400" u="none" strike="noStrike" cap="none" normalizeH="0" baseline="0">
                          <a:ln>
                            <a:noFill/>
                          </a:ln>
                          <a:effectLst/>
                        </a:rPr>
                        <a:t>الالتزامات طويلة الأجل</a:t>
                      </a:r>
                      <a:endParaRPr kumimoji="0" lang="en-US" sz="2400" b="0" i="0" u="none" strike="noStrike" cap="none" normalizeH="0" baseline="0">
                        <a:ln>
                          <a:noFill/>
                        </a:ln>
                        <a:solidFill>
                          <a:schemeClr val="tx1"/>
                        </a:solidFill>
                        <a:effectLst/>
                        <a:latin typeface="Arial" pitchFamily="34" charset="0"/>
                        <a:cs typeface="Arial" pitchFamily="34" charset="0"/>
                      </a:endParaRPr>
                    </a:p>
                  </a:txBody>
                  <a:tcPr horzOverflow="overflow"/>
                </a:tc>
                <a:extLst>
                  <a:ext uri="{0D108BD9-81ED-4DB2-BD59-A6C34878D82A}">
                    <a16:rowId xmlns:a16="http://schemas.microsoft.com/office/drawing/2014/main" val="10002"/>
                  </a:ext>
                </a:extLst>
              </a:tr>
              <a:tr h="44805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en-US" sz="2400" u="none" strike="noStrike" cap="none" normalizeH="0" baseline="0">
                          <a:ln>
                            <a:noFill/>
                          </a:ln>
                          <a:effectLst/>
                        </a:rPr>
                        <a:t>xx</a:t>
                      </a:r>
                      <a:endParaRPr kumimoji="0" lang="en-US" sz="2400" b="0" i="0" u="none" strike="noStrike" cap="none" normalizeH="0" baseline="0">
                        <a:ln>
                          <a:noFill/>
                        </a:ln>
                        <a:solidFill>
                          <a:schemeClr val="tx1"/>
                        </a:solidFill>
                        <a:effectLst/>
                        <a:latin typeface="Arial" pitchFamily="34" charset="0"/>
                        <a:cs typeface="Arial" pitchFamily="34" charset="0"/>
                      </a:endParaRPr>
                    </a:p>
                  </a:txBody>
                  <a:tcPr horzOverflow="overflow"/>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400" u="none" strike="noStrike" cap="none" normalizeH="0" baseline="0">
                          <a:ln>
                            <a:noFill/>
                          </a:ln>
                          <a:effectLst/>
                        </a:rPr>
                        <a:t>الأصول الثابتة</a:t>
                      </a:r>
                      <a:endParaRPr kumimoji="0" lang="en-US" sz="2400" b="0" i="0" u="none" strike="noStrike" cap="none" normalizeH="0" baseline="0">
                        <a:ln>
                          <a:noFill/>
                        </a:ln>
                        <a:solidFill>
                          <a:schemeClr val="tx1"/>
                        </a:solidFill>
                        <a:effectLst/>
                        <a:latin typeface="Arial" pitchFamily="34" charset="0"/>
                        <a:cs typeface="Arial" pitchFamily="34" charset="0"/>
                      </a:endParaRPr>
                    </a:p>
                  </a:txBody>
                  <a:tcPr horzOverflow="overflow"/>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tx1"/>
                        </a:solidFill>
                        <a:effectLst/>
                        <a:latin typeface="Arial" pitchFamily="34" charset="0"/>
                        <a:cs typeface="Arial" pitchFamily="34" charset="0"/>
                      </a:endParaRPr>
                    </a:p>
                  </a:txBody>
                  <a:tcPr horzOverflow="overflow"/>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a:ln>
                          <a:noFill/>
                        </a:ln>
                        <a:solidFill>
                          <a:schemeClr val="tx1"/>
                        </a:solidFill>
                        <a:effectLst/>
                        <a:latin typeface="Arial" pitchFamily="34" charset="0"/>
                        <a:cs typeface="Arial" pitchFamily="34" charset="0"/>
                      </a:endParaRPr>
                    </a:p>
                  </a:txBody>
                  <a:tcPr horzOverflow="overflow"/>
                </a:tc>
                <a:extLst>
                  <a:ext uri="{0D108BD9-81ED-4DB2-BD59-A6C34878D82A}">
                    <a16:rowId xmlns:a16="http://schemas.microsoft.com/office/drawing/2014/main" val="10003"/>
                  </a:ext>
                </a:extLst>
              </a:tr>
              <a:tr h="44805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en-US" sz="2400" u="none" strike="noStrike" cap="none" normalizeH="0" baseline="0">
                          <a:ln>
                            <a:noFill/>
                          </a:ln>
                          <a:effectLst/>
                        </a:rPr>
                        <a:t>xx</a:t>
                      </a:r>
                      <a:endParaRPr kumimoji="0" lang="en-US" sz="2400" b="0" i="0" u="none" strike="noStrike" cap="none" normalizeH="0" baseline="0">
                        <a:ln>
                          <a:noFill/>
                        </a:ln>
                        <a:solidFill>
                          <a:schemeClr val="tx1"/>
                        </a:solidFill>
                        <a:effectLst/>
                        <a:latin typeface="Arial" pitchFamily="34" charset="0"/>
                        <a:cs typeface="Arial" pitchFamily="34" charset="0"/>
                      </a:endParaRPr>
                    </a:p>
                  </a:txBody>
                  <a:tcPr horzOverflow="overflow"/>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400" u="none" strike="noStrike" cap="none" normalizeH="0" baseline="0">
                          <a:ln>
                            <a:noFill/>
                          </a:ln>
                          <a:effectLst/>
                        </a:rPr>
                        <a:t>الأصول غير الملموسة</a:t>
                      </a:r>
                      <a:endParaRPr kumimoji="0" lang="en-US" sz="2400" b="0" i="0" u="none" strike="noStrike" cap="none" normalizeH="0" baseline="0">
                        <a:ln>
                          <a:noFill/>
                        </a:ln>
                        <a:solidFill>
                          <a:schemeClr val="tx1"/>
                        </a:solidFill>
                        <a:effectLst/>
                        <a:latin typeface="Arial" pitchFamily="34" charset="0"/>
                        <a:cs typeface="Arial" pitchFamily="34" charset="0"/>
                      </a:endParaRPr>
                    </a:p>
                  </a:txBody>
                  <a:tcPr horzOverflow="overflow"/>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tx1"/>
                        </a:solidFill>
                        <a:effectLst/>
                        <a:latin typeface="Arial" pitchFamily="34" charset="0"/>
                        <a:cs typeface="Arial" pitchFamily="34" charset="0"/>
                      </a:endParaRPr>
                    </a:p>
                  </a:txBody>
                  <a:tcPr horzOverflow="overflow"/>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400" u="sng" strike="noStrike" cap="none" normalizeH="0" baseline="0" dirty="0">
                          <a:ln>
                            <a:noFill/>
                          </a:ln>
                          <a:effectLst>
                            <a:outerShdw blurRad="38100" dist="38100" dir="2700000" algn="tl">
                              <a:srgbClr val="C0C0C0"/>
                            </a:outerShdw>
                          </a:effectLst>
                        </a:rPr>
                        <a:t>حقوق الملكية:</a:t>
                      </a:r>
                      <a:endParaRPr kumimoji="0" lang="en-US" sz="2400" b="1" i="0" u="sng" strike="noStrike" cap="none" normalizeH="0" baseline="0" dirty="0">
                        <a:ln>
                          <a:noFill/>
                        </a:ln>
                        <a:solidFill>
                          <a:schemeClr val="tx1"/>
                        </a:solidFill>
                        <a:effectLst>
                          <a:outerShdw blurRad="38100" dist="38100" dir="2700000" algn="tl">
                            <a:srgbClr val="C0C0C0"/>
                          </a:outerShdw>
                        </a:effectLst>
                        <a:latin typeface="Arial" pitchFamily="34" charset="0"/>
                        <a:cs typeface="Arial" pitchFamily="34" charset="0"/>
                      </a:endParaRPr>
                    </a:p>
                  </a:txBody>
                  <a:tcPr horzOverflow="overflow"/>
                </a:tc>
                <a:extLst>
                  <a:ext uri="{0D108BD9-81ED-4DB2-BD59-A6C34878D82A}">
                    <a16:rowId xmlns:a16="http://schemas.microsoft.com/office/drawing/2014/main" val="10004"/>
                  </a:ext>
                </a:extLst>
              </a:tr>
              <a:tr h="44805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en-US" sz="2400" u="none" strike="noStrike" cap="none" normalizeH="0" baseline="0">
                          <a:ln>
                            <a:noFill/>
                          </a:ln>
                          <a:effectLst/>
                        </a:rPr>
                        <a:t>xx</a:t>
                      </a:r>
                      <a:endParaRPr kumimoji="0" lang="en-US" sz="2400" b="0" i="0" u="none" strike="noStrike" cap="none" normalizeH="0" baseline="0">
                        <a:ln>
                          <a:noFill/>
                        </a:ln>
                        <a:solidFill>
                          <a:schemeClr val="tx1"/>
                        </a:solidFill>
                        <a:effectLst/>
                        <a:latin typeface="Arial" pitchFamily="34" charset="0"/>
                        <a:cs typeface="Arial" pitchFamily="34" charset="0"/>
                      </a:endParaRPr>
                    </a:p>
                  </a:txBody>
                  <a:tcPr horzOverflow="overflow"/>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400" u="none" strike="noStrike" cap="none" normalizeH="0" baseline="0">
                          <a:ln>
                            <a:noFill/>
                          </a:ln>
                          <a:effectLst/>
                        </a:rPr>
                        <a:t>الأصول الأخرى</a:t>
                      </a:r>
                      <a:endParaRPr kumimoji="0" lang="en-US" sz="2400" b="0" i="0" u="none" strike="noStrike" cap="none" normalizeH="0" baseline="0">
                        <a:ln>
                          <a:noFill/>
                        </a:ln>
                        <a:solidFill>
                          <a:schemeClr val="tx1"/>
                        </a:solidFill>
                        <a:effectLst/>
                        <a:latin typeface="Arial" pitchFamily="34" charset="0"/>
                        <a:cs typeface="Arial" pitchFamily="34" charset="0"/>
                      </a:endParaRPr>
                    </a:p>
                  </a:txBody>
                  <a:tcPr horzOverflow="overflow"/>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tx1"/>
                        </a:solidFill>
                        <a:effectLst/>
                        <a:latin typeface="Arial" pitchFamily="34" charset="0"/>
                        <a:cs typeface="Arial" pitchFamily="34" charset="0"/>
                      </a:endParaRPr>
                    </a:p>
                  </a:txBody>
                  <a:tcPr horzOverflow="overflow"/>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en-US" sz="2400" u="none" strike="noStrike" cap="none" normalizeH="0" baseline="0" dirty="0">
                          <a:ln>
                            <a:noFill/>
                          </a:ln>
                          <a:effectLst/>
                        </a:rPr>
                        <a:t>xx </a:t>
                      </a:r>
                      <a:r>
                        <a:rPr kumimoji="0" lang="ar-SA" sz="2400" u="none" strike="noStrike" cap="none" normalizeH="0" baseline="0" dirty="0">
                          <a:ln>
                            <a:noFill/>
                          </a:ln>
                          <a:effectLst/>
                        </a:rPr>
                        <a:t>          رأس المال المدفوع</a:t>
                      </a:r>
                      <a:endParaRPr kumimoji="0" lang="en-US" sz="2400" b="0" i="0" u="none" strike="noStrike" cap="none" normalizeH="0" baseline="0" dirty="0">
                        <a:ln>
                          <a:noFill/>
                        </a:ln>
                        <a:solidFill>
                          <a:schemeClr val="tx1"/>
                        </a:solidFill>
                        <a:effectLst/>
                        <a:latin typeface="Arial" pitchFamily="34" charset="0"/>
                        <a:cs typeface="Arial" pitchFamily="34" charset="0"/>
                      </a:endParaRPr>
                    </a:p>
                  </a:txBody>
                  <a:tcPr horzOverflow="overflow"/>
                </a:tc>
                <a:extLst>
                  <a:ext uri="{0D108BD9-81ED-4DB2-BD59-A6C34878D82A}">
                    <a16:rowId xmlns:a16="http://schemas.microsoft.com/office/drawing/2014/main" val="10005"/>
                  </a:ext>
                </a:extLst>
              </a:tr>
              <a:tr h="44805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tx1"/>
                        </a:solidFill>
                        <a:effectLst/>
                        <a:latin typeface="Arial" pitchFamily="34" charset="0"/>
                        <a:cs typeface="Arial" pitchFamily="34" charset="0"/>
                      </a:endParaRPr>
                    </a:p>
                  </a:txBody>
                  <a:tcPr horzOverflow="overflow"/>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tx1"/>
                        </a:solidFill>
                        <a:effectLst/>
                        <a:latin typeface="Arial" pitchFamily="34" charset="0"/>
                        <a:cs typeface="Arial" pitchFamily="34" charset="0"/>
                      </a:endParaRPr>
                    </a:p>
                  </a:txBody>
                  <a:tcPr horzOverflow="overflow"/>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tx1"/>
                        </a:solidFill>
                        <a:effectLst/>
                        <a:latin typeface="Arial" pitchFamily="34" charset="0"/>
                        <a:cs typeface="Arial" pitchFamily="34" charset="0"/>
                      </a:endParaRPr>
                    </a:p>
                  </a:txBody>
                  <a:tcPr horzOverflow="overflow"/>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en-US" sz="2400" u="none" strike="noStrike" cap="none" normalizeH="0" baseline="0" dirty="0">
                          <a:ln>
                            <a:noFill/>
                          </a:ln>
                          <a:effectLst/>
                        </a:rPr>
                        <a:t>xx</a:t>
                      </a:r>
                      <a:r>
                        <a:rPr kumimoji="0" lang="ar-SA" sz="2400" u="none" strike="noStrike" cap="none" normalizeH="0" baseline="0" dirty="0">
                          <a:ln>
                            <a:noFill/>
                          </a:ln>
                          <a:effectLst/>
                        </a:rPr>
                        <a:t>           رأس المالي الإضافي</a:t>
                      </a:r>
                      <a:endParaRPr kumimoji="0" lang="en-US" sz="2400" b="0" i="0" u="none" strike="noStrike" cap="none" normalizeH="0" baseline="0" dirty="0">
                        <a:ln>
                          <a:noFill/>
                        </a:ln>
                        <a:solidFill>
                          <a:schemeClr val="tx1"/>
                        </a:solidFill>
                        <a:effectLst/>
                        <a:latin typeface="Arial" pitchFamily="34" charset="0"/>
                        <a:cs typeface="Arial" pitchFamily="34" charset="0"/>
                      </a:endParaRPr>
                    </a:p>
                  </a:txBody>
                  <a:tcPr horzOverflow="overflow"/>
                </a:tc>
                <a:extLst>
                  <a:ext uri="{0D108BD9-81ED-4DB2-BD59-A6C34878D82A}">
                    <a16:rowId xmlns:a16="http://schemas.microsoft.com/office/drawing/2014/main" val="10006"/>
                  </a:ext>
                </a:extLst>
              </a:tr>
              <a:tr h="641176">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tx1"/>
                        </a:solidFill>
                        <a:effectLst/>
                        <a:latin typeface="Arial" pitchFamily="34" charset="0"/>
                        <a:cs typeface="Arial" pitchFamily="34" charset="0"/>
                      </a:endParaRPr>
                    </a:p>
                  </a:txBody>
                  <a:tcPr horzOverflow="overflow"/>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tx1"/>
                        </a:solidFill>
                        <a:effectLst/>
                        <a:latin typeface="Arial" pitchFamily="34" charset="0"/>
                        <a:cs typeface="Arial" pitchFamily="34" charset="0"/>
                      </a:endParaRPr>
                    </a:p>
                  </a:txBody>
                  <a:tcPr horzOverflow="overflow"/>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tx1"/>
                        </a:solidFill>
                        <a:effectLst/>
                        <a:latin typeface="Arial" pitchFamily="34" charset="0"/>
                        <a:cs typeface="Arial" pitchFamily="34" charset="0"/>
                      </a:endParaRPr>
                    </a:p>
                  </a:txBody>
                  <a:tcPr horzOverflow="overflow"/>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en-US" sz="2400" u="none" strike="noStrike" cap="none" normalizeH="0" baseline="0" dirty="0">
                          <a:ln>
                            <a:noFill/>
                          </a:ln>
                          <a:effectLst/>
                        </a:rPr>
                        <a:t> xx</a:t>
                      </a:r>
                      <a:r>
                        <a:rPr kumimoji="0" lang="ar-SA" sz="2400" u="none" strike="noStrike" cap="none" normalizeH="0" baseline="0" dirty="0">
                          <a:ln>
                            <a:noFill/>
                          </a:ln>
                          <a:effectLst/>
                        </a:rPr>
                        <a:t>          الأرباح المحتجزة</a:t>
                      </a:r>
                      <a:endParaRPr kumimoji="0" lang="en-US" sz="2400" b="0" i="0" u="none" strike="noStrike" cap="none" normalizeH="0" baseline="0" dirty="0">
                        <a:ln>
                          <a:noFill/>
                        </a:ln>
                        <a:solidFill>
                          <a:schemeClr val="tx1"/>
                        </a:solidFill>
                        <a:effectLst/>
                        <a:latin typeface="Arial" pitchFamily="34" charset="0"/>
                        <a:cs typeface="Arial" pitchFamily="34" charset="0"/>
                      </a:endParaRPr>
                    </a:p>
                  </a:txBody>
                  <a:tcPr horzOverflow="overflow"/>
                </a:tc>
                <a:extLst>
                  <a:ext uri="{0D108BD9-81ED-4DB2-BD59-A6C34878D82A}">
                    <a16:rowId xmlns:a16="http://schemas.microsoft.com/office/drawing/2014/main" val="10007"/>
                  </a:ext>
                </a:extLst>
              </a:tr>
              <a:tr h="36004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en-US" sz="2400" u="none" strike="noStrike" cap="none" normalizeH="0" baseline="0">
                          <a:ln>
                            <a:noFill/>
                          </a:ln>
                          <a:effectLst/>
                        </a:rPr>
                        <a:t>xx</a:t>
                      </a:r>
                      <a:endParaRPr kumimoji="0" lang="en-US" sz="2400" b="0" i="0" u="none" strike="noStrike" cap="none" normalizeH="0" baseline="0">
                        <a:ln>
                          <a:noFill/>
                        </a:ln>
                        <a:solidFill>
                          <a:schemeClr val="tx1"/>
                        </a:solidFill>
                        <a:effectLst/>
                        <a:latin typeface="Arial" pitchFamily="34" charset="0"/>
                        <a:cs typeface="Arial" pitchFamily="34" charset="0"/>
                      </a:endParaRPr>
                    </a:p>
                  </a:txBody>
                  <a:tcPr horzOverflow="overflow"/>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400" u="none" strike="noStrike" cap="none" normalizeH="0" baseline="0" dirty="0">
                          <a:ln>
                            <a:noFill/>
                          </a:ln>
                          <a:effectLst/>
                        </a:rPr>
                        <a:t>إجمالي الأصول</a:t>
                      </a:r>
                      <a:endParaRPr kumimoji="0" lang="en-US" sz="2400" b="1" i="0" u="none" strike="noStrike" cap="none" normalizeH="0" baseline="0" dirty="0">
                        <a:ln>
                          <a:noFill/>
                        </a:ln>
                        <a:solidFill>
                          <a:schemeClr val="tx1"/>
                        </a:solidFill>
                        <a:effectLst/>
                        <a:latin typeface="Arial" pitchFamily="34" charset="0"/>
                        <a:cs typeface="Arial" pitchFamily="34" charset="0"/>
                      </a:endParaRPr>
                    </a:p>
                  </a:txBody>
                  <a:tcPr horzOverflow="overflow"/>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en-US" sz="2400" u="none" strike="noStrike" cap="none" normalizeH="0" baseline="0">
                          <a:ln>
                            <a:noFill/>
                          </a:ln>
                          <a:effectLst/>
                        </a:rPr>
                        <a:t>xx</a:t>
                      </a:r>
                      <a:endParaRPr kumimoji="0" lang="en-US" sz="2400" b="0" i="0" u="none" strike="noStrike" cap="none" normalizeH="0" baseline="0">
                        <a:ln>
                          <a:noFill/>
                        </a:ln>
                        <a:solidFill>
                          <a:schemeClr val="tx1"/>
                        </a:solidFill>
                        <a:effectLst/>
                        <a:latin typeface="Arial" pitchFamily="34" charset="0"/>
                        <a:cs typeface="Arial" pitchFamily="34" charset="0"/>
                      </a:endParaRPr>
                    </a:p>
                  </a:txBody>
                  <a:tcPr horzOverflow="overflow"/>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400" u="none" strike="noStrike" cap="none" normalizeH="0" baseline="0" dirty="0">
                          <a:ln>
                            <a:noFill/>
                          </a:ln>
                          <a:effectLst/>
                        </a:rPr>
                        <a:t>إجمالي الالتزامات وحقوق الملكية</a:t>
                      </a:r>
                      <a:endParaRPr kumimoji="0" lang="en-US" sz="2400" b="1" i="0" u="none" strike="noStrike" cap="none" normalizeH="0" baseline="0" dirty="0">
                        <a:ln>
                          <a:noFill/>
                        </a:ln>
                        <a:solidFill>
                          <a:schemeClr val="tx1"/>
                        </a:solidFill>
                        <a:effectLst/>
                        <a:latin typeface="Arial" pitchFamily="34" charset="0"/>
                        <a:cs typeface="Arial" pitchFamily="34" charset="0"/>
                      </a:endParaRPr>
                    </a:p>
                  </a:txBody>
                  <a:tcPr horzOverflow="overflow"/>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1747868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b="1" dirty="0">
                <a:solidFill>
                  <a:schemeClr val="accent1"/>
                </a:solidFill>
              </a:rPr>
              <a:t>أولاً: الأصول المتداولة : </a:t>
            </a:r>
            <a:r>
              <a:rPr lang="en-US" b="1" dirty="0">
                <a:solidFill>
                  <a:schemeClr val="accent1"/>
                </a:solidFill>
              </a:rPr>
              <a:t>Current Assets</a:t>
            </a:r>
          </a:p>
        </p:txBody>
      </p:sp>
      <p:sp>
        <p:nvSpPr>
          <p:cNvPr id="3" name="عنصر نائب للمحتوى 2"/>
          <p:cNvSpPr>
            <a:spLocks noGrp="1"/>
          </p:cNvSpPr>
          <p:nvPr>
            <p:ph sz="quarter" idx="1"/>
          </p:nvPr>
        </p:nvSpPr>
        <p:spPr/>
        <p:txBody>
          <a:bodyPr>
            <a:normAutofit lnSpcReduction="10000"/>
          </a:bodyPr>
          <a:lstStyle/>
          <a:p>
            <a:endParaRPr lang="ar-SA" dirty="0">
              <a:cs typeface="+mj-cs"/>
            </a:endParaRPr>
          </a:p>
          <a:p>
            <a:r>
              <a:rPr lang="ar-SA" b="1" dirty="0">
                <a:cs typeface="+mj-cs"/>
              </a:rPr>
              <a:t>تشتمل على النقدية والأصول الأخرى التي يتوقع تحويلها أو بيعها أو استخدامها خلال السنة المالية أو دورة التشغيل أيهما أطول..</a:t>
            </a:r>
          </a:p>
          <a:p>
            <a:pPr marL="0" indent="0">
              <a:buNone/>
            </a:pPr>
            <a:r>
              <a:rPr lang="ar-SA" b="1" dirty="0">
                <a:cs typeface="+mj-cs"/>
              </a:rPr>
              <a:t> </a:t>
            </a:r>
          </a:p>
          <a:p>
            <a:r>
              <a:rPr lang="ar-SA" b="1" dirty="0">
                <a:cs typeface="+mj-cs"/>
              </a:rPr>
              <a:t>داخل مجموعة الأصول المتداولة يتم عرض وتبويب الأصول المتداولة  طبقًا لدرجة سيولتها النقدية خلال دورة التشغيل . </a:t>
            </a:r>
          </a:p>
          <a:p>
            <a:pPr>
              <a:buFont typeface="Courier New" panose="02070309020205020404" pitchFamily="49" charset="0"/>
              <a:buChar char="o"/>
            </a:pPr>
            <a:r>
              <a:rPr lang="ar-SA" b="1" dirty="0">
                <a:cs typeface="+mj-cs"/>
              </a:rPr>
              <a:t> النقدية </a:t>
            </a:r>
          </a:p>
          <a:p>
            <a:pPr>
              <a:buFont typeface="Courier New" panose="02070309020205020404" pitchFamily="49" charset="0"/>
              <a:buChar char="o"/>
            </a:pPr>
            <a:r>
              <a:rPr lang="ar-SA" b="1" dirty="0">
                <a:cs typeface="+mj-cs"/>
              </a:rPr>
              <a:t> الاستثمارات قصيرة الأجل</a:t>
            </a:r>
          </a:p>
          <a:p>
            <a:pPr>
              <a:buFont typeface="Courier New" panose="02070309020205020404" pitchFamily="49" charset="0"/>
              <a:buChar char="o"/>
            </a:pPr>
            <a:r>
              <a:rPr lang="ar-SA" b="1" dirty="0">
                <a:cs typeface="+mj-cs"/>
              </a:rPr>
              <a:t>  المبالغ تحت التحصيل </a:t>
            </a:r>
          </a:p>
          <a:p>
            <a:pPr>
              <a:buFont typeface="Courier New" panose="02070309020205020404" pitchFamily="49" charset="0"/>
              <a:buChar char="o"/>
            </a:pPr>
            <a:r>
              <a:rPr lang="ar-SA" b="1" dirty="0">
                <a:cs typeface="+mj-cs"/>
              </a:rPr>
              <a:t>  المخزون السلعي </a:t>
            </a:r>
            <a:endParaRPr lang="ar-SA" dirty="0">
              <a:cs typeface="+mj-cs"/>
            </a:endParaRPr>
          </a:p>
          <a:p>
            <a:endParaRPr lang="ar-SA" dirty="0">
              <a:cs typeface="+mj-cs"/>
            </a:endParaRPr>
          </a:p>
          <a:p>
            <a:endParaRPr lang="ar-SA" dirty="0">
              <a:cs typeface="+mj-cs"/>
            </a:endParaRPr>
          </a:p>
        </p:txBody>
      </p:sp>
    </p:spTree>
    <p:extLst>
      <p:ext uri="{BB962C8B-B14F-4D97-AF65-F5344CB8AC3E}">
        <p14:creationId xmlns:p14="http://schemas.microsoft.com/office/powerpoint/2010/main" val="3595086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type="title"/>
          </p:nvPr>
        </p:nvSpPr>
        <p:spPr/>
        <p:txBody>
          <a:bodyPr>
            <a:normAutofit/>
          </a:bodyPr>
          <a:lstStyle/>
          <a:p>
            <a:pPr algn="r"/>
            <a:r>
              <a:rPr lang="ar-SA" sz="1700" b="1" dirty="0">
                <a:solidFill>
                  <a:schemeClr val="accent1"/>
                </a:solidFill>
              </a:rPr>
              <a:t>أ ـ النقدية : </a:t>
            </a:r>
            <a:r>
              <a:rPr lang="en-US" sz="1700" b="1" dirty="0">
                <a:solidFill>
                  <a:schemeClr val="accent1"/>
                </a:solidFill>
              </a:rPr>
              <a:t>Cash</a:t>
            </a:r>
            <a:r>
              <a:rPr lang="ar-SA" sz="1700" b="1" dirty="0">
                <a:solidFill>
                  <a:schemeClr val="accent1"/>
                </a:solidFill>
              </a:rPr>
              <a:t> </a:t>
            </a:r>
            <a:endParaRPr lang="en-US" sz="1700" b="1" dirty="0">
              <a:solidFill>
                <a:schemeClr val="accent1"/>
              </a:solidFill>
            </a:endParaRPr>
          </a:p>
        </p:txBody>
      </p:sp>
      <p:sp>
        <p:nvSpPr>
          <p:cNvPr id="3" name="عنصر نائب للمحتوى 2"/>
          <p:cNvSpPr>
            <a:spLocks noGrp="1"/>
          </p:cNvSpPr>
          <p:nvPr>
            <p:ph sz="quarter" idx="4294967295"/>
          </p:nvPr>
        </p:nvSpPr>
        <p:spPr>
          <a:xfrm>
            <a:off x="251520" y="1340768"/>
            <a:ext cx="8640960" cy="4758407"/>
          </a:xfrm>
        </p:spPr>
        <p:txBody>
          <a:bodyPr/>
          <a:lstStyle/>
          <a:p>
            <a:pPr>
              <a:lnSpc>
                <a:spcPct val="80000"/>
              </a:lnSpc>
              <a:buFont typeface="Courier New" panose="02070309020205020404" pitchFamily="49" charset="0"/>
              <a:buChar char="o"/>
              <a:defRPr/>
            </a:pPr>
            <a:r>
              <a:rPr lang="ar-SA" sz="2000" dirty="0"/>
              <a:t>النقدية بخزينة المنشأة. </a:t>
            </a:r>
          </a:p>
          <a:p>
            <a:pPr>
              <a:lnSpc>
                <a:spcPct val="80000"/>
              </a:lnSpc>
              <a:buFont typeface="Courier New" panose="02070309020205020404" pitchFamily="49" charset="0"/>
              <a:buChar char="o"/>
              <a:defRPr/>
            </a:pPr>
            <a:r>
              <a:rPr lang="ar-SA" sz="2000" dirty="0"/>
              <a:t>النقدية الموجودة كأرصدة للحسابات الجارية في البنوك, شريطة أن تكون متاحة للاستخدام الفوري .</a:t>
            </a:r>
          </a:p>
          <a:p>
            <a:pPr>
              <a:lnSpc>
                <a:spcPct val="80000"/>
              </a:lnSpc>
              <a:buFont typeface="Courier New" panose="02070309020205020404" pitchFamily="49" charset="0"/>
              <a:buChar char="o"/>
              <a:defRPr/>
            </a:pPr>
            <a:endParaRPr lang="ar-SA" sz="2000" dirty="0"/>
          </a:p>
          <a:p>
            <a:pPr>
              <a:lnSpc>
                <a:spcPct val="80000"/>
              </a:lnSpc>
              <a:defRPr/>
            </a:pPr>
            <a:r>
              <a:rPr lang="ar-SA" sz="2000" dirty="0"/>
              <a:t>قد تكون هناك قيود تحد من حرية استخدام المنشأة لجزء من النقدية المتاحة للمنشأة لفترة تقل عن عام مالي,, في هذه الحالة يتم إدراجها ضمن عنصر النقدية ضمن الأصول المتداولة وبشرط الإفصاح عن طبيعة القيود.. كما في المثال التالي:</a:t>
            </a:r>
          </a:p>
          <a:p>
            <a:pPr>
              <a:lnSpc>
                <a:spcPct val="80000"/>
              </a:lnSpc>
              <a:defRPr/>
            </a:pPr>
            <a:endParaRPr lang="ar-SA" sz="2000" dirty="0"/>
          </a:p>
          <a:p>
            <a:pPr>
              <a:lnSpc>
                <a:spcPct val="80000"/>
              </a:lnSpc>
              <a:defRPr/>
            </a:pPr>
            <a:endParaRPr lang="ar-SA" sz="2000" dirty="0"/>
          </a:p>
          <a:p>
            <a:pPr>
              <a:lnSpc>
                <a:spcPct val="80000"/>
              </a:lnSpc>
              <a:defRPr/>
            </a:pPr>
            <a:endParaRPr lang="ar-SA" sz="2000" dirty="0"/>
          </a:p>
          <a:p>
            <a:pPr>
              <a:lnSpc>
                <a:spcPct val="80000"/>
              </a:lnSpc>
              <a:defRPr/>
            </a:pPr>
            <a:endParaRPr lang="ar-SA" sz="2000" dirty="0"/>
          </a:p>
          <a:p>
            <a:pPr marL="0" indent="0">
              <a:lnSpc>
                <a:spcPct val="80000"/>
              </a:lnSpc>
              <a:buNone/>
              <a:defRPr/>
            </a:pPr>
            <a:endParaRPr lang="ar-SA" sz="2000" dirty="0"/>
          </a:p>
          <a:p>
            <a:pPr>
              <a:lnSpc>
                <a:spcPct val="80000"/>
              </a:lnSpc>
              <a:defRPr/>
            </a:pPr>
            <a:r>
              <a:rPr lang="ar-SA" altLang="ar-SA" sz="1800" dirty="0"/>
              <a:t>مع ملاحظة أنه إذا كانت هذه القيود تتعلق بأغراض طويلة الأجل, فإنه يتم تبويبها ضمن الاستثمارات طويلة الأجل.. كما في المثال التالي:</a:t>
            </a:r>
            <a:endParaRPr lang="en-US" altLang="ar-SA" sz="1800" dirty="0"/>
          </a:p>
          <a:p>
            <a:pPr marL="0" indent="0">
              <a:lnSpc>
                <a:spcPct val="80000"/>
              </a:lnSpc>
              <a:buNone/>
              <a:defRPr/>
            </a:pPr>
            <a:endParaRPr lang="ar-SA" sz="2000" dirty="0"/>
          </a:p>
          <a:p>
            <a:endParaRPr lang="ar-SA" dirty="0">
              <a:cs typeface="+mj-cs"/>
            </a:endParaRPr>
          </a:p>
          <a:p>
            <a:endParaRPr lang="ar-SA" dirty="0">
              <a:cs typeface="+mj-cs"/>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61749" y="3212977"/>
            <a:ext cx="6889750" cy="1368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2061" y="5229200"/>
            <a:ext cx="6969125" cy="15121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042414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type="title"/>
          </p:nvPr>
        </p:nvSpPr>
        <p:spPr/>
        <p:txBody>
          <a:bodyPr>
            <a:normAutofit/>
          </a:bodyPr>
          <a:lstStyle/>
          <a:p>
            <a:pPr algn="r"/>
            <a:r>
              <a:rPr lang="ar-SA" sz="1700" b="1" dirty="0">
                <a:solidFill>
                  <a:schemeClr val="accent1"/>
                </a:solidFill>
              </a:rPr>
              <a:t>ب ـ الاستثمارات قصيرة الأجل : </a:t>
            </a:r>
            <a:r>
              <a:rPr lang="en-US" sz="1700" b="1" dirty="0">
                <a:solidFill>
                  <a:schemeClr val="accent1"/>
                </a:solidFill>
              </a:rPr>
              <a:t>Marketable Securities</a:t>
            </a:r>
          </a:p>
        </p:txBody>
      </p:sp>
      <p:sp>
        <p:nvSpPr>
          <p:cNvPr id="3" name="عنصر نائب للمحتوى 2"/>
          <p:cNvSpPr>
            <a:spLocks noGrp="1"/>
          </p:cNvSpPr>
          <p:nvPr>
            <p:ph sz="quarter" idx="4294967295"/>
          </p:nvPr>
        </p:nvSpPr>
        <p:spPr>
          <a:xfrm>
            <a:off x="0" y="1340768"/>
            <a:ext cx="8963472" cy="5328592"/>
          </a:xfrm>
        </p:spPr>
        <p:txBody>
          <a:bodyPr>
            <a:normAutofit fontScale="77500" lnSpcReduction="20000"/>
          </a:bodyPr>
          <a:lstStyle/>
          <a:p>
            <a:pPr>
              <a:lnSpc>
                <a:spcPct val="80000"/>
              </a:lnSpc>
              <a:buNone/>
            </a:pPr>
            <a:endParaRPr lang="ar-SA" altLang="ar-SA" sz="1800" i="1" dirty="0">
              <a:solidFill>
                <a:schemeClr val="accent2"/>
              </a:solidFill>
            </a:endParaRPr>
          </a:p>
          <a:p>
            <a:pPr>
              <a:lnSpc>
                <a:spcPct val="120000"/>
              </a:lnSpc>
            </a:pPr>
            <a:r>
              <a:rPr lang="ar-SA" altLang="ar-SA" sz="1900" b="1" dirty="0"/>
              <a:t>هي بمثابة أسهم وسندات تشتريها المنشأة من سوق الأوراق المالية بغرض الاستثمار خلال فترة قصيرة الاجل</a:t>
            </a:r>
          </a:p>
          <a:p>
            <a:pPr marL="342900" indent="-342900">
              <a:lnSpc>
                <a:spcPct val="120000"/>
              </a:lnSpc>
              <a:buFont typeface="+mj-lt"/>
              <a:buAutoNum type="arabicPeriod"/>
            </a:pPr>
            <a:r>
              <a:rPr lang="ar-SA" altLang="ar-SA" sz="1900" b="1" dirty="0"/>
              <a:t>الأوراق المالية </a:t>
            </a:r>
            <a:r>
              <a:rPr lang="ar-SA" altLang="ar-SA" sz="1900" b="1" dirty="0" err="1"/>
              <a:t>المقتناه</a:t>
            </a:r>
            <a:r>
              <a:rPr lang="ar-SA" altLang="ar-SA" sz="1900" b="1" dirty="0"/>
              <a:t> بغرض الاتجار. </a:t>
            </a:r>
            <a:r>
              <a:rPr lang="en-US" altLang="ar-SA" sz="1900" b="1" dirty="0">
                <a:sym typeface="Wingdings" pitchFamily="2" charset="2"/>
              </a:rPr>
              <a:t> </a:t>
            </a:r>
            <a:r>
              <a:rPr lang="ar-SA" altLang="ar-SA" sz="1900" b="1" dirty="0"/>
              <a:t>وتقيم بالقيمة السوقية</a:t>
            </a:r>
          </a:p>
          <a:p>
            <a:pPr marL="342900" indent="-342900">
              <a:lnSpc>
                <a:spcPct val="120000"/>
              </a:lnSpc>
              <a:buFont typeface="+mj-lt"/>
              <a:buAutoNum type="arabicPeriod"/>
            </a:pPr>
            <a:r>
              <a:rPr lang="ar-SA" altLang="ar-SA" sz="1900" b="1" dirty="0"/>
              <a:t>الأوراق المالية المتاحة للبيع </a:t>
            </a:r>
            <a:r>
              <a:rPr lang="en-US" altLang="ar-SA" sz="1900" b="1" dirty="0">
                <a:sym typeface="Wingdings" pitchFamily="2" charset="2"/>
              </a:rPr>
              <a:t></a:t>
            </a:r>
            <a:r>
              <a:rPr lang="ar-SA" altLang="ar-SA" sz="1900" b="1" dirty="0">
                <a:sym typeface="Wingdings" pitchFamily="2" charset="2"/>
              </a:rPr>
              <a:t> يتم تقويمها بالقيمة السوقية</a:t>
            </a:r>
            <a:endParaRPr lang="ar-SA" altLang="ar-SA" sz="1900" b="1" dirty="0"/>
          </a:p>
          <a:p>
            <a:pPr marL="342900" indent="-342900">
              <a:lnSpc>
                <a:spcPct val="120000"/>
              </a:lnSpc>
              <a:buFont typeface="+mj-lt"/>
              <a:buAutoNum type="arabicPeriod"/>
            </a:pPr>
            <a:r>
              <a:rPr lang="ar-SA" altLang="ar-SA" sz="1900" b="1" dirty="0"/>
              <a:t>السندات </a:t>
            </a:r>
            <a:r>
              <a:rPr lang="ar-SA" altLang="ar-SA" sz="1900" b="1" dirty="0" err="1"/>
              <a:t>المقتناه</a:t>
            </a:r>
            <a:r>
              <a:rPr lang="ar-SA" altLang="ar-SA" sz="1900" b="1" dirty="0"/>
              <a:t> لتاريخ الاستحقاق  </a:t>
            </a:r>
            <a:r>
              <a:rPr lang="en-US" altLang="ar-SA" sz="1900" b="1" dirty="0">
                <a:sym typeface="Wingdings" pitchFamily="2" charset="2"/>
              </a:rPr>
              <a:t></a:t>
            </a:r>
            <a:r>
              <a:rPr lang="ar-SA" altLang="ar-SA" sz="1900" b="1" dirty="0"/>
              <a:t> يتم تقويمها طبقاً لأساس التكلفة</a:t>
            </a:r>
          </a:p>
          <a:p>
            <a:pPr>
              <a:lnSpc>
                <a:spcPct val="80000"/>
              </a:lnSpc>
              <a:buNone/>
            </a:pPr>
            <a:endParaRPr lang="ar-SA" altLang="ar-SA" sz="1800" b="1" dirty="0"/>
          </a:p>
          <a:p>
            <a:pPr>
              <a:lnSpc>
                <a:spcPct val="80000"/>
              </a:lnSpc>
              <a:buNone/>
            </a:pPr>
            <a:endParaRPr lang="ar-SA" altLang="ar-SA" sz="1800" b="1" dirty="0"/>
          </a:p>
          <a:p>
            <a:pPr marL="0" indent="0">
              <a:lnSpc>
                <a:spcPct val="80000"/>
              </a:lnSpc>
              <a:spcBef>
                <a:spcPct val="0"/>
              </a:spcBef>
              <a:buNone/>
            </a:pPr>
            <a:r>
              <a:rPr lang="ar-SA" altLang="ar-SA" sz="2200" b="1" dirty="0">
                <a:solidFill>
                  <a:schemeClr val="accent1"/>
                </a:solidFill>
                <a:latin typeface="+mj-lt"/>
                <a:ea typeface="+mj-ea"/>
                <a:cs typeface="+mj-cs"/>
              </a:rPr>
              <a:t>ج ـ المبالغ تحت التحصيل : </a:t>
            </a:r>
            <a:r>
              <a:rPr lang="en-US" altLang="ar-SA" sz="2200" b="1" dirty="0">
                <a:solidFill>
                  <a:schemeClr val="accent1"/>
                </a:solidFill>
                <a:latin typeface="+mj-lt"/>
                <a:ea typeface="+mj-ea"/>
                <a:cs typeface="+mj-cs"/>
              </a:rPr>
              <a:t>Receivables</a:t>
            </a:r>
            <a:endParaRPr lang="ar-SA" altLang="ar-SA" sz="2200" b="1" dirty="0">
              <a:solidFill>
                <a:schemeClr val="accent1"/>
              </a:solidFill>
              <a:latin typeface="+mj-lt"/>
              <a:ea typeface="+mj-ea"/>
              <a:cs typeface="+mj-cs"/>
            </a:endParaRPr>
          </a:p>
          <a:p>
            <a:pPr marL="0" indent="0">
              <a:lnSpc>
                <a:spcPct val="120000"/>
              </a:lnSpc>
              <a:spcBef>
                <a:spcPct val="0"/>
              </a:spcBef>
              <a:buNone/>
            </a:pPr>
            <a:endParaRPr lang="ar-SA" altLang="ar-SA" sz="2200" b="1" dirty="0">
              <a:solidFill>
                <a:schemeClr val="accent1"/>
              </a:solidFill>
              <a:latin typeface="+mj-lt"/>
              <a:ea typeface="+mj-ea"/>
              <a:cs typeface="+mj-cs"/>
            </a:endParaRPr>
          </a:p>
          <a:p>
            <a:pPr>
              <a:lnSpc>
                <a:spcPct val="120000"/>
              </a:lnSpc>
            </a:pPr>
            <a:r>
              <a:rPr lang="ar-SA" altLang="ar-SA" sz="1900" b="1" dirty="0"/>
              <a:t>هي الحقوق المالية التي تنشأ للمنشأة طرف الغير ويستحق تحصيلها خلال السنة المالية الجارية أو دورة التشغيل أيهما أطول، تتضمن  </a:t>
            </a:r>
          </a:p>
          <a:p>
            <a:pPr marL="342900" indent="-342900">
              <a:lnSpc>
                <a:spcPct val="120000"/>
              </a:lnSpc>
              <a:buFont typeface="+mj-lt"/>
              <a:buAutoNum type="arabicPeriod"/>
            </a:pPr>
            <a:r>
              <a:rPr lang="ar-SA" altLang="ar-SA" sz="1900" b="1" dirty="0"/>
              <a:t>حسابات المدينين  : يتم تقويمها بالقيمة القابلية للتحقق</a:t>
            </a:r>
          </a:p>
          <a:p>
            <a:pPr marL="342900" indent="-342900">
              <a:lnSpc>
                <a:spcPct val="120000"/>
              </a:lnSpc>
              <a:buFont typeface="+mj-lt"/>
              <a:buAutoNum type="arabicPeriod"/>
            </a:pPr>
            <a:r>
              <a:rPr lang="ar-SA" altLang="ar-SA" sz="1900" b="1" dirty="0"/>
              <a:t>الأوراق التجارية : ويتم تقويمها بالقيمة الحالية(القيمة الاسمية +الفوائد المستحقة عليها)</a:t>
            </a:r>
          </a:p>
          <a:p>
            <a:pPr marL="342900" indent="-342900">
              <a:lnSpc>
                <a:spcPct val="120000"/>
              </a:lnSpc>
              <a:buFont typeface="+mj-lt"/>
              <a:buAutoNum type="arabicPeriod"/>
            </a:pPr>
            <a:r>
              <a:rPr lang="ar-SA" altLang="ar-SA" sz="1900" b="1" dirty="0"/>
              <a:t>المدينين المتنوعين التي تنشأ نتيجة ضخ قروض لشركات تابعة أو منح سلف لموظفي المنشأة : تم تقويمها بالقيمة </a:t>
            </a:r>
            <a:r>
              <a:rPr lang="ar-SA" altLang="ar-SA" sz="1900" b="1" dirty="0" err="1"/>
              <a:t>الدفتريه</a:t>
            </a:r>
            <a:r>
              <a:rPr lang="ar-SA" altLang="ar-SA" sz="1900" b="1" dirty="0"/>
              <a:t> لها</a:t>
            </a:r>
          </a:p>
          <a:p>
            <a:pPr>
              <a:lnSpc>
                <a:spcPct val="80000"/>
              </a:lnSpc>
              <a:buNone/>
            </a:pPr>
            <a:r>
              <a:rPr lang="ar-SA" altLang="ar-SA" sz="1800" b="1" dirty="0"/>
              <a:t>      </a:t>
            </a:r>
          </a:p>
          <a:p>
            <a:pPr>
              <a:lnSpc>
                <a:spcPct val="80000"/>
              </a:lnSpc>
              <a:buNone/>
            </a:pPr>
            <a:endParaRPr lang="ar-SA" altLang="ar-SA" sz="1800" b="1" dirty="0"/>
          </a:p>
          <a:p>
            <a:pPr marL="0" indent="0">
              <a:lnSpc>
                <a:spcPct val="80000"/>
              </a:lnSpc>
              <a:spcBef>
                <a:spcPct val="0"/>
              </a:spcBef>
              <a:buNone/>
            </a:pPr>
            <a:r>
              <a:rPr lang="ar-SA" altLang="ar-SA" sz="2200" b="1" dirty="0">
                <a:solidFill>
                  <a:schemeClr val="accent1"/>
                </a:solidFill>
                <a:latin typeface="+mj-lt"/>
                <a:ea typeface="+mj-ea"/>
                <a:cs typeface="+mj-cs"/>
              </a:rPr>
              <a:t>د ـ المخزون السلعي : </a:t>
            </a:r>
            <a:r>
              <a:rPr lang="en-US" altLang="ar-SA" sz="2200" b="1" dirty="0">
                <a:solidFill>
                  <a:schemeClr val="accent1"/>
                </a:solidFill>
                <a:latin typeface="+mj-lt"/>
                <a:ea typeface="+mj-ea"/>
                <a:cs typeface="+mj-cs"/>
              </a:rPr>
              <a:t>Inventory</a:t>
            </a:r>
            <a:endParaRPr lang="ar-SA" altLang="ar-SA" sz="2200" b="1" dirty="0">
              <a:solidFill>
                <a:schemeClr val="accent1"/>
              </a:solidFill>
              <a:latin typeface="+mj-lt"/>
              <a:ea typeface="+mj-ea"/>
              <a:cs typeface="+mj-cs"/>
            </a:endParaRPr>
          </a:p>
          <a:p>
            <a:pPr marL="0" indent="0">
              <a:lnSpc>
                <a:spcPct val="80000"/>
              </a:lnSpc>
              <a:spcBef>
                <a:spcPct val="0"/>
              </a:spcBef>
              <a:buNone/>
            </a:pPr>
            <a:endParaRPr lang="en-US" altLang="ar-SA" sz="2200" b="1" dirty="0">
              <a:solidFill>
                <a:schemeClr val="accent1"/>
              </a:solidFill>
              <a:latin typeface="+mj-lt"/>
              <a:ea typeface="+mj-ea"/>
              <a:cs typeface="+mj-cs"/>
            </a:endParaRPr>
          </a:p>
          <a:p>
            <a:pPr>
              <a:lnSpc>
                <a:spcPct val="120000"/>
              </a:lnSpc>
              <a:buFont typeface="Arial" panose="020B0604020202020204" pitchFamily="34" charset="0"/>
              <a:buChar char="•"/>
            </a:pPr>
            <a:r>
              <a:rPr lang="ar-SA" altLang="ar-SA" sz="1900" b="1" dirty="0"/>
              <a:t>تختلف مكونات المخزون السلعي باختلاف طبيعة المنشأة:</a:t>
            </a:r>
          </a:p>
          <a:p>
            <a:pPr>
              <a:lnSpc>
                <a:spcPct val="120000"/>
              </a:lnSpc>
              <a:buFont typeface="Courier New" panose="02070309020205020404" pitchFamily="49" charset="0"/>
              <a:buChar char="o"/>
            </a:pPr>
            <a:r>
              <a:rPr lang="ar-SA" altLang="ar-SA" sz="1900" b="1" dirty="0"/>
              <a:t>في المنشآت التجارية </a:t>
            </a:r>
            <a:r>
              <a:rPr lang="en-US" altLang="ar-SA" sz="1900" b="1" dirty="0">
                <a:sym typeface="Wingdings" pitchFamily="2" charset="2"/>
              </a:rPr>
              <a:t></a:t>
            </a:r>
            <a:r>
              <a:rPr lang="ar-SA" altLang="ar-SA" sz="1900" b="1" dirty="0"/>
              <a:t> يقتصر على السلع الجاهزة للبيع .</a:t>
            </a:r>
          </a:p>
          <a:p>
            <a:pPr>
              <a:lnSpc>
                <a:spcPct val="120000"/>
              </a:lnSpc>
              <a:buFont typeface="Courier New" panose="02070309020205020404" pitchFamily="49" charset="0"/>
              <a:buChar char="o"/>
            </a:pPr>
            <a:r>
              <a:rPr lang="ar-SA" altLang="ar-SA" sz="1900" b="1" dirty="0"/>
              <a:t>في المنشآت الصناعية </a:t>
            </a:r>
            <a:r>
              <a:rPr lang="en-US" altLang="ar-SA" sz="1900" b="1" dirty="0">
                <a:sym typeface="Wingdings" pitchFamily="2" charset="2"/>
              </a:rPr>
              <a:t></a:t>
            </a:r>
            <a:r>
              <a:rPr lang="ar-SA" altLang="ar-SA" sz="1900" b="1" dirty="0"/>
              <a:t> يشتمل على المواد الأولية والمنتجات تحت التشغيل والإنتاج التام .</a:t>
            </a:r>
          </a:p>
          <a:p>
            <a:pPr>
              <a:lnSpc>
                <a:spcPct val="120000"/>
              </a:lnSpc>
              <a:buFont typeface="Courier New" panose="02070309020205020404" pitchFamily="49" charset="0"/>
              <a:buChar char="o"/>
            </a:pPr>
            <a:r>
              <a:rPr lang="ar-SA" altLang="ar-SA" sz="1900" b="1" dirty="0"/>
              <a:t>يجب أن يقوم بالتكلفة التاريخية وفقًا للمبادئ المحاسبية المتعارف عليها, ولكن نظرًا لبعض الاعتبارات العملية يتم تقويمه طبقاً ”لقاعدة التكلفة أو السوق أيهما أقل“ .</a:t>
            </a:r>
            <a:endParaRPr lang="en-US" altLang="ar-SA" sz="1900" b="1" dirty="0"/>
          </a:p>
          <a:p>
            <a:pPr>
              <a:lnSpc>
                <a:spcPct val="80000"/>
              </a:lnSpc>
            </a:pPr>
            <a:endParaRPr lang="en-US" altLang="ar-SA" sz="1600" b="1" dirty="0"/>
          </a:p>
          <a:p>
            <a:pPr marL="0" indent="0">
              <a:lnSpc>
                <a:spcPct val="80000"/>
              </a:lnSpc>
              <a:buNone/>
              <a:defRPr/>
            </a:pPr>
            <a:endParaRPr lang="ar-SA" sz="2000" dirty="0"/>
          </a:p>
          <a:p>
            <a:endParaRPr lang="ar-SA" dirty="0">
              <a:cs typeface="+mj-cs"/>
            </a:endParaRPr>
          </a:p>
          <a:p>
            <a:endParaRPr lang="ar-SA" dirty="0">
              <a:cs typeface="+mj-cs"/>
            </a:endParaRPr>
          </a:p>
        </p:txBody>
      </p:sp>
    </p:spTree>
    <p:extLst>
      <p:ext uri="{BB962C8B-B14F-4D97-AF65-F5344CB8AC3E}">
        <p14:creationId xmlns:p14="http://schemas.microsoft.com/office/powerpoint/2010/main" val="36679099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مدني">
  <a:themeElements>
    <a:clrScheme name="مدني">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مدني">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دني">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696</TotalTime>
  <Words>2474</Words>
  <Application>Microsoft Office PowerPoint</Application>
  <PresentationFormat>عرض على الشاشة (4:3)</PresentationFormat>
  <Paragraphs>344</Paragraphs>
  <Slides>23</Slides>
  <Notes>0</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23</vt:i4>
      </vt:variant>
    </vt:vector>
  </HeadingPairs>
  <TitlesOfParts>
    <vt:vector size="30" baseType="lpstr">
      <vt:lpstr>Arial</vt:lpstr>
      <vt:lpstr>Calibri</vt:lpstr>
      <vt:lpstr>Courier New</vt:lpstr>
      <vt:lpstr>Georgia</vt:lpstr>
      <vt:lpstr>Wingdings</vt:lpstr>
      <vt:lpstr>Wingdings 2</vt:lpstr>
      <vt:lpstr>مدني</vt:lpstr>
      <vt:lpstr>عرض تقديمي في PowerPoint</vt:lpstr>
      <vt:lpstr>قائمة المركز المالي</vt:lpstr>
      <vt:lpstr>دلالة قائمة المركز المالي وأهميتها:</vt:lpstr>
      <vt:lpstr>حدود قائمة المركز المالي :</vt:lpstr>
      <vt:lpstr>كيفية عرض وتبويب عناصر قائمة المركز المالي :</vt:lpstr>
      <vt:lpstr>تبويب المجموعات الرئيسية في قائمة المركز المالي قائمة المركز المالي في 12/30/...... </vt:lpstr>
      <vt:lpstr>أولاً: الأصول المتداولة : Current Assets</vt:lpstr>
      <vt:lpstr>أ ـ النقدية : Cash </vt:lpstr>
      <vt:lpstr>ب ـ الاستثمارات قصيرة الأجل : Marketable Securities</vt:lpstr>
      <vt:lpstr>ثانيًا: الاستثمارات طويلة الأجل : Long- Term Investments</vt:lpstr>
      <vt:lpstr>رابعًا: الأصول غير الملموسة : Intangible Assets</vt:lpstr>
      <vt:lpstr>سادسًا: الالتزامات المتداولة : Current Liabilities</vt:lpstr>
      <vt:lpstr>سابعًا: الالتزامات طويلة الأجل : Long- Term Liabilities</vt:lpstr>
      <vt:lpstr>سابعًا: الالتزامات طويلة الأجل : Long- Term Liabilities</vt:lpstr>
      <vt:lpstr>نموذج لهيكل حقوق الملكية في شركة مساهمة جزء من قائمة المركز المالي للشركة المتحدة في 30/12/1421 هـ</vt:lpstr>
      <vt:lpstr>3/4 المعلومات الإضافية التي تفصح عنها قائمة المركز المالي :</vt:lpstr>
      <vt:lpstr>عرض تقديمي في PowerPoint</vt:lpstr>
      <vt:lpstr>عرض تقديمي في PowerPoint</vt:lpstr>
      <vt:lpstr>2/5 أساليب الإفصاح عن المعلومات الإضافية : Techniques of Disclosure </vt:lpstr>
      <vt:lpstr>عرض تقديمي في PowerPoint</vt:lpstr>
      <vt:lpstr>عرض تقديمي في PowerPoint</vt:lpstr>
      <vt:lpstr>عرض تقديمي في PowerPoint</vt:lpstr>
      <vt:lpstr>2/6 شكل قائمة المركز المالي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نوني</dc:creator>
  <cp:lastModifiedBy>AL Laith Group</cp:lastModifiedBy>
  <cp:revision>29</cp:revision>
  <cp:lastPrinted>2014-02-05T12:55:15Z</cp:lastPrinted>
  <dcterms:created xsi:type="dcterms:W3CDTF">2014-02-01T14:11:07Z</dcterms:created>
  <dcterms:modified xsi:type="dcterms:W3CDTF">2021-07-09T15:54:02Z</dcterms:modified>
</cp:coreProperties>
</file>